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2"/>
  </p:notesMasterIdLst>
  <p:handoutMasterIdLst>
    <p:handoutMasterId r:id="rId33"/>
  </p:handoutMasterIdLst>
  <p:sldIdLst>
    <p:sldId id="1779" r:id="rId8"/>
    <p:sldId id="1836" r:id="rId9"/>
    <p:sldId id="1800" r:id="rId10"/>
    <p:sldId id="1942" r:id="rId11"/>
    <p:sldId id="1943" r:id="rId12"/>
    <p:sldId id="1941" r:id="rId13"/>
    <p:sldId id="1765" r:id="rId14"/>
    <p:sldId id="1744" r:id="rId15"/>
    <p:sldId id="1798" r:id="rId16"/>
    <p:sldId id="1795" r:id="rId17"/>
    <p:sldId id="1796" r:id="rId18"/>
    <p:sldId id="1817" r:id="rId19"/>
    <p:sldId id="1790" r:id="rId20"/>
    <p:sldId id="1785" r:id="rId21"/>
    <p:sldId id="1806" r:id="rId22"/>
    <p:sldId id="1944" r:id="rId23"/>
    <p:sldId id="1950" r:id="rId24"/>
    <p:sldId id="1945" r:id="rId25"/>
    <p:sldId id="1948" r:id="rId26"/>
    <p:sldId id="1947" r:id="rId27"/>
    <p:sldId id="1946" r:id="rId28"/>
    <p:sldId id="1949" r:id="rId29"/>
    <p:sldId id="1838"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ags" Target="tags/tag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5/10/23 4:32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1299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5/10/23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8604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5/10/23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8147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5"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15.emf"/><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images.nvidia.com/aem-dam/Solutions/gtcs22/nvlink/multinode_nvlink_final_HD.mp4"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images.nvidia.com/aem-dam/Solutions/gtcs22/nvlink/multinode_nvlink_final_HD.mp4" TargetMode="External"/><Relationship Id="rId2" Type="http://schemas.openxmlformats.org/officeDocument/2006/relationships/hyperlink" Target="https://www.youtube.com/watch?v=I4qd412w_A0" TargetMode="External"/><Relationship Id="rId1" Type="http://schemas.openxmlformats.org/officeDocument/2006/relationships/slideLayout" Target="../slideLayouts/slideLayout5.xml"/><Relationship Id="rId4" Type="http://schemas.openxmlformats.org/officeDocument/2006/relationships/hyperlink" Target="https://www.youtube.com/watch?v=vY61ExKhnfA"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基础与发展</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300114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细节</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4"/>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4"/>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4"/>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4"/>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5075536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计算图跨节点同步数据（权重</a:t>
            </a:r>
            <a:r>
              <a:rPr lang="en-US" altLang="zh-CN" dirty="0"/>
              <a:t>weights</a:t>
            </a:r>
            <a:r>
              <a:rPr lang="zh-CN" altLang="en-US" dirty="0"/>
              <a:t>）信息</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2062846"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2062846" y="4021631"/>
                <a:ext cx="213200" cy="276999"/>
              </a:xfrm>
              <a:prstGeom prst="rect">
                <a:avLst/>
              </a:prstGeom>
              <a:blipFill>
                <a:blip r:embed="rId3"/>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1524379"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1524379" y="4021631"/>
                <a:ext cx="391068" cy="276999"/>
              </a:xfrm>
              <a:prstGeom prst="rect">
                <a:avLst/>
              </a:prstGeom>
              <a:blipFill>
                <a:blip r:embed="rId4"/>
                <a:stretch>
                  <a:fillRect l="-12903" r="-3226" b="-18182"/>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1719913"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2055600"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1644187"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3861980" y="3061122"/>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1644187"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4212870"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4221202"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4221202" y="3623510"/>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1446951"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1446951" y="2916632"/>
                <a:ext cx="234038" cy="276999"/>
              </a:xfrm>
              <a:prstGeom prst="rect">
                <a:avLst/>
              </a:prstGeom>
              <a:blipFill>
                <a:blip r:embed="rId6"/>
                <a:stretch>
                  <a:fillRect l="-21053" r="-2105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3886809"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3886809" y="2830840"/>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4095983"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1704710" y="3621653"/>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1478882"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1559834"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1559834" y="3166687"/>
                <a:ext cx="198772" cy="276999"/>
              </a:xfrm>
              <a:prstGeom prst="rect">
                <a:avLst/>
              </a:prstGeom>
              <a:blipFill>
                <a:blip r:embed="rId8"/>
                <a:stretch>
                  <a:fillRect l="-1250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1773007" y="2621311"/>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ops</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3379557" y="3565571"/>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3738855"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BAD5479-1BCD-405B-9D13-D0D8CACBF71D}"/>
              </a:ext>
            </a:extLst>
          </p:cNvPr>
          <p:cNvSpPr/>
          <p:nvPr/>
        </p:nvSpPr>
        <p:spPr>
          <a:xfrm>
            <a:off x="1314248"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3379557"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2407588"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78" name="组合 77">
            <a:extLst>
              <a:ext uri="{FF2B5EF4-FFF2-40B4-BE49-F238E27FC236}">
                <a16:creationId xmlns:a16="http://schemas.microsoft.com/office/drawing/2014/main" id="{0FDC8326-2789-2B4D-86A8-90E9A222DE11}"/>
              </a:ext>
            </a:extLst>
          </p:cNvPr>
          <p:cNvGrpSpPr/>
          <p:nvPr/>
        </p:nvGrpSpPr>
        <p:grpSpPr>
          <a:xfrm>
            <a:off x="1436142" y="4648306"/>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3458136" y="4662746"/>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9"/>
            <a:stretch>
              <a:fillRect/>
            </a:stretch>
          </p:blipFill>
          <p:spPr>
            <a:xfrm>
              <a:off x="9420079" y="4689032"/>
              <a:ext cx="508000" cy="914400"/>
            </a:xfrm>
            <a:prstGeom prst="rect">
              <a:avLst/>
            </a:prstGeom>
          </p:spPr>
        </p:pic>
      </p:grpSp>
      <mc:AlternateContent xmlns:mc="http://schemas.openxmlformats.org/markup-compatibility/2006" xmlns:a14="http://schemas.microsoft.com/office/drawing/2010/main">
        <mc:Choice Requires="a14">
          <p:sp>
            <p:nvSpPr>
              <p:cNvPr id="72" name="TextBox 33">
                <a:extLst>
                  <a:ext uri="{FF2B5EF4-FFF2-40B4-BE49-F238E27FC236}">
                    <a16:creationId xmlns:a16="http://schemas.microsoft.com/office/drawing/2014/main" id="{F25CD61E-7C6F-724B-BA45-A03DA38051CB}"/>
                  </a:ext>
                </a:extLst>
              </p:cNvPr>
              <p:cNvSpPr txBox="1"/>
              <p:nvPr/>
            </p:nvSpPr>
            <p:spPr>
              <a:xfrm>
                <a:off x="6243145"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72" name="TextBox 33">
                <a:extLst>
                  <a:ext uri="{FF2B5EF4-FFF2-40B4-BE49-F238E27FC236}">
                    <a16:creationId xmlns:a16="http://schemas.microsoft.com/office/drawing/2014/main" id="{F25CD61E-7C6F-724B-BA45-A03DA38051CB}"/>
                  </a:ext>
                </a:extLst>
              </p:cNvPr>
              <p:cNvSpPr txBox="1">
                <a:spLocks noRot="1" noChangeAspect="1" noMove="1" noResize="1" noEditPoints="1" noAdjustHandles="1" noChangeArrowheads="1" noChangeShapeType="1" noTextEdit="1"/>
              </p:cNvSpPr>
              <p:nvPr/>
            </p:nvSpPr>
            <p:spPr>
              <a:xfrm>
                <a:off x="6243145" y="4021631"/>
                <a:ext cx="213200" cy="276999"/>
              </a:xfrm>
              <a:prstGeom prst="rect">
                <a:avLst/>
              </a:prstGeom>
              <a:blipFill>
                <a:blip r:embed="rId3"/>
                <a:stretch>
                  <a:fillRect l="-31250" r="-2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34">
                <a:extLst>
                  <a:ext uri="{FF2B5EF4-FFF2-40B4-BE49-F238E27FC236}">
                    <a16:creationId xmlns:a16="http://schemas.microsoft.com/office/drawing/2014/main" id="{D29AD446-96F6-8946-8050-DEF683740A3A}"/>
                  </a:ext>
                </a:extLst>
              </p:cNvPr>
              <p:cNvSpPr txBox="1"/>
              <p:nvPr/>
            </p:nvSpPr>
            <p:spPr>
              <a:xfrm>
                <a:off x="5704678"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80" name="TextBox 34">
                <a:extLst>
                  <a:ext uri="{FF2B5EF4-FFF2-40B4-BE49-F238E27FC236}">
                    <a16:creationId xmlns:a16="http://schemas.microsoft.com/office/drawing/2014/main" id="{D29AD446-96F6-8946-8050-DEF683740A3A}"/>
                  </a:ext>
                </a:extLst>
              </p:cNvPr>
              <p:cNvSpPr txBox="1">
                <a:spLocks noRot="1" noChangeAspect="1" noMove="1" noResize="1" noEditPoints="1" noAdjustHandles="1" noChangeArrowheads="1" noChangeShapeType="1" noTextEdit="1"/>
              </p:cNvSpPr>
              <p:nvPr/>
            </p:nvSpPr>
            <p:spPr>
              <a:xfrm>
                <a:off x="5704678" y="4021631"/>
                <a:ext cx="391068" cy="276999"/>
              </a:xfrm>
              <a:prstGeom prst="rect">
                <a:avLst/>
              </a:prstGeom>
              <a:blipFill>
                <a:blip r:embed="rId10"/>
                <a:stretch>
                  <a:fillRect l="-12500" r="-3125" b="-18182"/>
                </a:stretch>
              </a:blipFill>
            </p:spPr>
            <p:txBody>
              <a:bodyPr/>
              <a:lstStyle/>
              <a:p>
                <a:r>
                  <a:rPr lang="zh-CN" altLang="en-US">
                    <a:noFill/>
                  </a:rPr>
                  <a:t> </a:t>
                </a:r>
              </a:p>
            </p:txBody>
          </p:sp>
        </mc:Fallback>
      </mc:AlternateContent>
      <p:cxnSp>
        <p:nvCxnSpPr>
          <p:cNvPr id="81" name="Straight Connector 35">
            <a:extLst>
              <a:ext uri="{FF2B5EF4-FFF2-40B4-BE49-F238E27FC236}">
                <a16:creationId xmlns:a16="http://schemas.microsoft.com/office/drawing/2014/main" id="{F835DE14-3552-374F-8ED4-10226691DBCC}"/>
              </a:ext>
            </a:extLst>
          </p:cNvPr>
          <p:cNvCxnSpPr>
            <a:stCxn id="80" idx="0"/>
            <a:endCxn id="95" idx="3"/>
          </p:cNvCxnSpPr>
          <p:nvPr/>
        </p:nvCxnSpPr>
        <p:spPr>
          <a:xfrm flipV="1">
            <a:off x="5900212"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36">
            <a:extLst>
              <a:ext uri="{FF2B5EF4-FFF2-40B4-BE49-F238E27FC236}">
                <a16:creationId xmlns:a16="http://schemas.microsoft.com/office/drawing/2014/main" id="{F5CDD4BA-EC57-204B-9105-3AF4E2E92610}"/>
              </a:ext>
            </a:extLst>
          </p:cNvPr>
          <p:cNvCxnSpPr>
            <a:stCxn id="72" idx="0"/>
            <a:endCxn id="95" idx="5"/>
          </p:cNvCxnSpPr>
          <p:nvPr/>
        </p:nvCxnSpPr>
        <p:spPr>
          <a:xfrm flipH="1" flipV="1">
            <a:off x="6235899"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37">
            <a:extLst>
              <a:ext uri="{FF2B5EF4-FFF2-40B4-BE49-F238E27FC236}">
                <a16:creationId xmlns:a16="http://schemas.microsoft.com/office/drawing/2014/main" id="{6201F316-8993-7645-BA5C-B8BFC7DB7BE9}"/>
              </a:ext>
            </a:extLst>
          </p:cNvPr>
          <p:cNvCxnSpPr>
            <a:stCxn id="95" idx="1"/>
            <a:endCxn id="96" idx="4"/>
          </p:cNvCxnSpPr>
          <p:nvPr/>
        </p:nvCxnSpPr>
        <p:spPr>
          <a:xfrm flipH="1" flipV="1">
            <a:off x="5824486"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38">
            <a:extLst>
              <a:ext uri="{FF2B5EF4-FFF2-40B4-BE49-F238E27FC236}">
                <a16:creationId xmlns:a16="http://schemas.microsoft.com/office/drawing/2014/main" id="{ABC44DED-7EBB-204D-AC62-BDADA4ABDEA7}"/>
              </a:ext>
            </a:extLst>
          </p:cNvPr>
          <p:cNvGrpSpPr/>
          <p:nvPr/>
        </p:nvGrpSpPr>
        <p:grpSpPr>
          <a:xfrm>
            <a:off x="8042279" y="3061122"/>
            <a:ext cx="476733" cy="461665"/>
            <a:chOff x="2261112" y="2377058"/>
            <a:chExt cx="476733" cy="461665"/>
          </a:xfrm>
        </p:grpSpPr>
        <p:sp>
          <p:nvSpPr>
            <p:cNvPr id="85" name="TextBox 39">
              <a:extLst>
                <a:ext uri="{FF2B5EF4-FFF2-40B4-BE49-F238E27FC236}">
                  <a16:creationId xmlns:a16="http://schemas.microsoft.com/office/drawing/2014/main" id="{F92CB58F-A60A-B244-A449-9EEE54A514E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6" name="Oval 40">
              <a:extLst>
                <a:ext uri="{FF2B5EF4-FFF2-40B4-BE49-F238E27FC236}">
                  <a16:creationId xmlns:a16="http://schemas.microsoft.com/office/drawing/2014/main" id="{46B07DE2-5405-3B47-B4A9-48FAA287C261}"/>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41">
            <a:extLst>
              <a:ext uri="{FF2B5EF4-FFF2-40B4-BE49-F238E27FC236}">
                <a16:creationId xmlns:a16="http://schemas.microsoft.com/office/drawing/2014/main" id="{9F9C9761-8D4C-4242-87DD-812285637749}"/>
              </a:ext>
            </a:extLst>
          </p:cNvPr>
          <p:cNvCxnSpPr>
            <a:endCxn id="96" idx="0"/>
          </p:cNvCxnSpPr>
          <p:nvPr/>
        </p:nvCxnSpPr>
        <p:spPr>
          <a:xfrm flipH="1">
            <a:off x="5824486"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42">
            <a:extLst>
              <a:ext uri="{FF2B5EF4-FFF2-40B4-BE49-F238E27FC236}">
                <a16:creationId xmlns:a16="http://schemas.microsoft.com/office/drawing/2014/main" id="{EFAD4942-2235-0A48-98B2-DF26482B2BE5}"/>
              </a:ext>
            </a:extLst>
          </p:cNvPr>
          <p:cNvCxnSpPr>
            <a:stCxn id="89" idx="0"/>
            <a:endCxn id="86" idx="5"/>
          </p:cNvCxnSpPr>
          <p:nvPr/>
        </p:nvCxnSpPr>
        <p:spPr>
          <a:xfrm flipH="1" flipV="1">
            <a:off x="8393169"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43">
                <a:extLst>
                  <a:ext uri="{FF2B5EF4-FFF2-40B4-BE49-F238E27FC236}">
                    <a16:creationId xmlns:a16="http://schemas.microsoft.com/office/drawing/2014/main" id="{D036A813-BAC0-5E40-BF4B-0FA424E3C670}"/>
                  </a:ext>
                </a:extLst>
              </p:cNvPr>
              <p:cNvSpPr txBox="1"/>
              <p:nvPr/>
            </p:nvSpPr>
            <p:spPr>
              <a:xfrm>
                <a:off x="8401501"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89" name="TextBox 43">
                <a:extLst>
                  <a:ext uri="{FF2B5EF4-FFF2-40B4-BE49-F238E27FC236}">
                    <a16:creationId xmlns:a16="http://schemas.microsoft.com/office/drawing/2014/main" id="{D036A813-BAC0-5E40-BF4B-0FA424E3C670}"/>
                  </a:ext>
                </a:extLst>
              </p:cNvPr>
              <p:cNvSpPr txBox="1">
                <a:spLocks noRot="1" noChangeAspect="1" noMove="1" noResize="1" noEditPoints="1" noAdjustHandles="1" noChangeArrowheads="1" noChangeShapeType="1" noTextEdit="1"/>
              </p:cNvSpPr>
              <p:nvPr/>
            </p:nvSpPr>
            <p:spPr>
              <a:xfrm>
                <a:off x="8401501" y="3623510"/>
                <a:ext cx="391068" cy="276999"/>
              </a:xfrm>
              <a:prstGeom prst="rect">
                <a:avLst/>
              </a:prstGeom>
              <a:blipFill>
                <a:blip r:embed="rId11"/>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44">
                <a:extLst>
                  <a:ext uri="{FF2B5EF4-FFF2-40B4-BE49-F238E27FC236}">
                    <a16:creationId xmlns:a16="http://schemas.microsoft.com/office/drawing/2014/main" id="{BF0F5E83-D6AF-8440-824C-8D60EA3B188A}"/>
                  </a:ext>
                </a:extLst>
              </p:cNvPr>
              <p:cNvSpPr txBox="1"/>
              <p:nvPr/>
            </p:nvSpPr>
            <p:spPr>
              <a:xfrm>
                <a:off x="5627250"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90" name="TextBox 44">
                <a:extLst>
                  <a:ext uri="{FF2B5EF4-FFF2-40B4-BE49-F238E27FC236}">
                    <a16:creationId xmlns:a16="http://schemas.microsoft.com/office/drawing/2014/main" id="{BF0F5E83-D6AF-8440-824C-8D60EA3B188A}"/>
                  </a:ext>
                </a:extLst>
              </p:cNvPr>
              <p:cNvSpPr txBox="1">
                <a:spLocks noRot="1" noChangeAspect="1" noMove="1" noResize="1" noEditPoints="1" noAdjustHandles="1" noChangeArrowheads="1" noChangeShapeType="1" noTextEdit="1"/>
              </p:cNvSpPr>
              <p:nvPr/>
            </p:nvSpPr>
            <p:spPr>
              <a:xfrm>
                <a:off x="5627250" y="2916632"/>
                <a:ext cx="234038" cy="276999"/>
              </a:xfrm>
              <a:prstGeom prst="rect">
                <a:avLst/>
              </a:prstGeom>
              <a:blipFill>
                <a:blip r:embed="rId12"/>
                <a:stretch>
                  <a:fillRect l="-15000" r="-1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45">
                <a:extLst>
                  <a:ext uri="{FF2B5EF4-FFF2-40B4-BE49-F238E27FC236}">
                    <a16:creationId xmlns:a16="http://schemas.microsoft.com/office/drawing/2014/main" id="{BAD4C1E2-2A28-4E43-83CA-B9322D00F696}"/>
                  </a:ext>
                </a:extLst>
              </p:cNvPr>
              <p:cNvSpPr txBox="1"/>
              <p:nvPr/>
            </p:nvSpPr>
            <p:spPr>
              <a:xfrm>
                <a:off x="8067108"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91" name="TextBox 45">
                <a:extLst>
                  <a:ext uri="{FF2B5EF4-FFF2-40B4-BE49-F238E27FC236}">
                    <a16:creationId xmlns:a16="http://schemas.microsoft.com/office/drawing/2014/main" id="{BAD4C1E2-2A28-4E43-83CA-B9322D00F696}"/>
                  </a:ext>
                </a:extLst>
              </p:cNvPr>
              <p:cNvSpPr txBox="1">
                <a:spLocks noRot="1" noChangeAspect="1" noMove="1" noResize="1" noEditPoints="1" noAdjustHandles="1" noChangeArrowheads="1" noChangeShapeType="1" noTextEdit="1"/>
              </p:cNvSpPr>
              <p:nvPr/>
            </p:nvSpPr>
            <p:spPr>
              <a:xfrm>
                <a:off x="8067108" y="2830840"/>
                <a:ext cx="198772" cy="276999"/>
              </a:xfrm>
              <a:prstGeom prst="rect">
                <a:avLst/>
              </a:prstGeom>
              <a:blipFill>
                <a:blip r:embed="rId13"/>
                <a:stretch>
                  <a:fillRect l="-17647" r="-17647" b="-4348"/>
                </a:stretch>
              </a:blipFill>
            </p:spPr>
            <p:txBody>
              <a:bodyPr/>
              <a:lstStyle/>
              <a:p>
                <a:r>
                  <a:rPr lang="zh-CN" altLang="en-US">
                    <a:noFill/>
                  </a:rPr>
                  <a:t> </a:t>
                </a:r>
              </a:p>
            </p:txBody>
          </p:sp>
        </mc:Fallback>
      </mc:AlternateContent>
      <p:cxnSp>
        <p:nvCxnSpPr>
          <p:cNvPr id="92" name="Straight Connector 46">
            <a:extLst>
              <a:ext uri="{FF2B5EF4-FFF2-40B4-BE49-F238E27FC236}">
                <a16:creationId xmlns:a16="http://schemas.microsoft.com/office/drawing/2014/main" id="{8F7166F7-6509-D94D-9BEE-A5BCA74048B3}"/>
              </a:ext>
            </a:extLst>
          </p:cNvPr>
          <p:cNvCxnSpPr>
            <a:endCxn id="86" idx="0"/>
          </p:cNvCxnSpPr>
          <p:nvPr/>
        </p:nvCxnSpPr>
        <p:spPr>
          <a:xfrm flipH="1">
            <a:off x="8276282"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3" name="Group 48">
            <a:extLst>
              <a:ext uri="{FF2B5EF4-FFF2-40B4-BE49-F238E27FC236}">
                <a16:creationId xmlns:a16="http://schemas.microsoft.com/office/drawing/2014/main" id="{ECF60A81-372D-4441-9BB6-3C875E7D791A}"/>
              </a:ext>
            </a:extLst>
          </p:cNvPr>
          <p:cNvGrpSpPr/>
          <p:nvPr/>
        </p:nvGrpSpPr>
        <p:grpSpPr>
          <a:xfrm>
            <a:off x="5885009" y="3621653"/>
            <a:ext cx="476733" cy="461665"/>
            <a:chOff x="2261112" y="2377058"/>
            <a:chExt cx="476733" cy="461665"/>
          </a:xfrm>
        </p:grpSpPr>
        <p:sp>
          <p:nvSpPr>
            <p:cNvPr id="94" name="TextBox 49">
              <a:extLst>
                <a:ext uri="{FF2B5EF4-FFF2-40B4-BE49-F238E27FC236}">
                  <a16:creationId xmlns:a16="http://schemas.microsoft.com/office/drawing/2014/main" id="{1FB54F3C-33B5-0E40-9F4A-FF523E42013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95" name="Oval 50">
              <a:extLst>
                <a:ext uri="{FF2B5EF4-FFF2-40B4-BE49-F238E27FC236}">
                  <a16:creationId xmlns:a16="http://schemas.microsoft.com/office/drawing/2014/main" id="{AA878794-06E0-484A-B2C1-D7521E42735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51">
            <a:extLst>
              <a:ext uri="{FF2B5EF4-FFF2-40B4-BE49-F238E27FC236}">
                <a16:creationId xmlns:a16="http://schemas.microsoft.com/office/drawing/2014/main" id="{1E881F34-8217-1F40-B410-EEE423915A1F}"/>
              </a:ext>
            </a:extLst>
          </p:cNvPr>
          <p:cNvSpPr/>
          <p:nvPr/>
        </p:nvSpPr>
        <p:spPr>
          <a:xfrm>
            <a:off x="5659181"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52">
                <a:extLst>
                  <a:ext uri="{FF2B5EF4-FFF2-40B4-BE49-F238E27FC236}">
                    <a16:creationId xmlns:a16="http://schemas.microsoft.com/office/drawing/2014/main" id="{19B51718-4A6E-7B4A-8C4C-44A0AF745BFE}"/>
                  </a:ext>
                </a:extLst>
              </p:cNvPr>
              <p:cNvSpPr txBox="1"/>
              <p:nvPr/>
            </p:nvSpPr>
            <p:spPr>
              <a:xfrm>
                <a:off x="5740133"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97" name="TextBox 52">
                <a:extLst>
                  <a:ext uri="{FF2B5EF4-FFF2-40B4-BE49-F238E27FC236}">
                    <a16:creationId xmlns:a16="http://schemas.microsoft.com/office/drawing/2014/main" id="{19B51718-4A6E-7B4A-8C4C-44A0AF745BFE}"/>
                  </a:ext>
                </a:extLst>
              </p:cNvPr>
              <p:cNvSpPr txBox="1">
                <a:spLocks noRot="1" noChangeAspect="1" noMove="1" noResize="1" noEditPoints="1" noAdjustHandles="1" noChangeArrowheads="1" noChangeShapeType="1" noTextEdit="1"/>
              </p:cNvSpPr>
              <p:nvPr/>
            </p:nvSpPr>
            <p:spPr>
              <a:xfrm>
                <a:off x="5740133" y="3166687"/>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98" name="Group 55">
            <a:extLst>
              <a:ext uri="{FF2B5EF4-FFF2-40B4-BE49-F238E27FC236}">
                <a16:creationId xmlns:a16="http://schemas.microsoft.com/office/drawing/2014/main" id="{3C2A9749-7C25-F14D-BB88-DD45AFE7EA08}"/>
              </a:ext>
            </a:extLst>
          </p:cNvPr>
          <p:cNvGrpSpPr/>
          <p:nvPr/>
        </p:nvGrpSpPr>
        <p:grpSpPr>
          <a:xfrm>
            <a:off x="5953306" y="2621311"/>
            <a:ext cx="634581" cy="338554"/>
            <a:chOff x="7244369" y="3385977"/>
            <a:chExt cx="634581" cy="338554"/>
          </a:xfrm>
        </p:grpSpPr>
        <p:sp>
          <p:nvSpPr>
            <p:cNvPr id="99" name="Oval 56">
              <a:extLst>
                <a:ext uri="{FF2B5EF4-FFF2-40B4-BE49-F238E27FC236}">
                  <a16:creationId xmlns:a16="http://schemas.microsoft.com/office/drawing/2014/main" id="{36BDC0CF-4A63-424E-98C2-7DAE6D5659F7}"/>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57">
              <a:extLst>
                <a:ext uri="{FF2B5EF4-FFF2-40B4-BE49-F238E27FC236}">
                  <a16:creationId xmlns:a16="http://schemas.microsoft.com/office/drawing/2014/main" id="{004F9DC0-6A60-7343-B931-87E6FD6619E6}"/>
                </a:ext>
              </a:extLst>
            </p:cNvPr>
            <p:cNvSpPr txBox="1"/>
            <p:nvPr/>
          </p:nvSpPr>
          <p:spPr>
            <a:xfrm>
              <a:off x="7244369" y="3385977"/>
              <a:ext cx="634581" cy="338554"/>
            </a:xfrm>
            <a:prstGeom prst="rect">
              <a:avLst/>
            </a:prstGeom>
            <a:noFill/>
          </p:spPr>
          <p:txBody>
            <a:bodyPr wrap="square" rtlCol="0">
              <a:spAutoFit/>
            </a:bodyPr>
            <a:lstStyle/>
            <a:p>
              <a:r>
                <a:rPr lang="en-US" altLang="zh-CN" sz="1600" dirty="0"/>
                <a:t>ops</a:t>
              </a:r>
              <a:endParaRPr lang="en-US" sz="1600" dirty="0"/>
            </a:p>
          </p:txBody>
        </p:sp>
      </p:grpSp>
      <p:grpSp>
        <p:nvGrpSpPr>
          <p:cNvPr id="101" name="Group 58">
            <a:extLst>
              <a:ext uri="{FF2B5EF4-FFF2-40B4-BE49-F238E27FC236}">
                <a16:creationId xmlns:a16="http://schemas.microsoft.com/office/drawing/2014/main" id="{00262B5F-E5A9-BD4D-92A5-9EC58F59C707}"/>
              </a:ext>
            </a:extLst>
          </p:cNvPr>
          <p:cNvGrpSpPr/>
          <p:nvPr/>
        </p:nvGrpSpPr>
        <p:grpSpPr>
          <a:xfrm>
            <a:off x="7559856" y="3565571"/>
            <a:ext cx="733573" cy="338554"/>
            <a:chOff x="8774486" y="4387239"/>
            <a:chExt cx="733573" cy="338554"/>
          </a:xfrm>
        </p:grpSpPr>
        <p:sp>
          <p:nvSpPr>
            <p:cNvPr id="102" name="Oval 59">
              <a:extLst>
                <a:ext uri="{FF2B5EF4-FFF2-40B4-BE49-F238E27FC236}">
                  <a16:creationId xmlns:a16="http://schemas.microsoft.com/office/drawing/2014/main" id="{67D8E35E-CEB3-834C-86D1-50E1D5AE7057}"/>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60">
              <a:extLst>
                <a:ext uri="{FF2B5EF4-FFF2-40B4-BE49-F238E27FC236}">
                  <a16:creationId xmlns:a16="http://schemas.microsoft.com/office/drawing/2014/main" id="{3587C7D2-79A2-1949-ACBF-E381EF9492D7}"/>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04" name="Straight Connector 61">
            <a:extLst>
              <a:ext uri="{FF2B5EF4-FFF2-40B4-BE49-F238E27FC236}">
                <a16:creationId xmlns:a16="http://schemas.microsoft.com/office/drawing/2014/main" id="{DF69F1DD-C900-5645-952B-5A6904DDE82D}"/>
              </a:ext>
            </a:extLst>
          </p:cNvPr>
          <p:cNvCxnSpPr>
            <a:endCxn id="86" idx="3"/>
          </p:cNvCxnSpPr>
          <p:nvPr/>
        </p:nvCxnSpPr>
        <p:spPr>
          <a:xfrm flipV="1">
            <a:off x="7919154"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66">
            <a:extLst>
              <a:ext uri="{FF2B5EF4-FFF2-40B4-BE49-F238E27FC236}">
                <a16:creationId xmlns:a16="http://schemas.microsoft.com/office/drawing/2014/main" id="{59D3F2B0-E01D-8549-9D1A-384D1E5FD106}"/>
              </a:ext>
            </a:extLst>
          </p:cNvPr>
          <p:cNvSpPr/>
          <p:nvPr/>
        </p:nvSpPr>
        <p:spPr>
          <a:xfrm>
            <a:off x="5494547"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67">
            <a:extLst>
              <a:ext uri="{FF2B5EF4-FFF2-40B4-BE49-F238E27FC236}">
                <a16:creationId xmlns:a16="http://schemas.microsoft.com/office/drawing/2014/main" id="{030CA95E-C37F-BC49-9A2F-ADA2831B0D61}"/>
              </a:ext>
            </a:extLst>
          </p:cNvPr>
          <p:cNvSpPr/>
          <p:nvPr/>
        </p:nvSpPr>
        <p:spPr>
          <a:xfrm>
            <a:off x="7559856"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68">
            <a:extLst>
              <a:ext uri="{FF2B5EF4-FFF2-40B4-BE49-F238E27FC236}">
                <a16:creationId xmlns:a16="http://schemas.microsoft.com/office/drawing/2014/main" id="{C3D4DD92-15D1-3048-8BD6-C252C1CB4D3B}"/>
              </a:ext>
            </a:extLst>
          </p:cNvPr>
          <p:cNvCxnSpPr>
            <a:cxnSpLocks/>
            <a:stCxn id="100" idx="3"/>
            <a:endCxn id="103" idx="1"/>
          </p:cNvCxnSpPr>
          <p:nvPr/>
        </p:nvCxnSpPr>
        <p:spPr>
          <a:xfrm>
            <a:off x="6587887"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08" name="组合 107">
            <a:extLst>
              <a:ext uri="{FF2B5EF4-FFF2-40B4-BE49-F238E27FC236}">
                <a16:creationId xmlns:a16="http://schemas.microsoft.com/office/drawing/2014/main" id="{6091F4F6-1AE3-064D-ACD7-7BBF75D25F22}"/>
              </a:ext>
            </a:extLst>
          </p:cNvPr>
          <p:cNvGrpSpPr/>
          <p:nvPr/>
        </p:nvGrpSpPr>
        <p:grpSpPr>
          <a:xfrm>
            <a:off x="5616441" y="4648306"/>
            <a:ext cx="971446" cy="1228966"/>
            <a:chOff x="7098717" y="4674592"/>
            <a:chExt cx="971446" cy="1228966"/>
          </a:xfrm>
        </p:grpSpPr>
        <p:sp>
          <p:nvSpPr>
            <p:cNvPr id="109" name="TextBox 47">
              <a:extLst>
                <a:ext uri="{FF2B5EF4-FFF2-40B4-BE49-F238E27FC236}">
                  <a16:creationId xmlns:a16="http://schemas.microsoft.com/office/drawing/2014/main" id="{84ADC5F6-7236-C541-A7F3-B495E1F7FB15}"/>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altLang="zh-CN" baseline="-25000" dirty="0"/>
                <a:t>2</a:t>
              </a:r>
              <a:endParaRPr lang="en-US" baseline="-25000" dirty="0"/>
            </a:p>
          </p:txBody>
        </p:sp>
        <p:pic>
          <p:nvPicPr>
            <p:cNvPr id="110" name="图片 109">
              <a:extLst>
                <a:ext uri="{FF2B5EF4-FFF2-40B4-BE49-F238E27FC236}">
                  <a16:creationId xmlns:a16="http://schemas.microsoft.com/office/drawing/2014/main" id="{FA1FFAB7-2ECE-704F-A8C5-F38FF018AF07}"/>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111" name="组合 110">
            <a:extLst>
              <a:ext uri="{FF2B5EF4-FFF2-40B4-BE49-F238E27FC236}">
                <a16:creationId xmlns:a16="http://schemas.microsoft.com/office/drawing/2014/main" id="{DCBF9A7D-33AB-9B4A-AE71-6332E81F2FFE}"/>
              </a:ext>
            </a:extLst>
          </p:cNvPr>
          <p:cNvGrpSpPr/>
          <p:nvPr/>
        </p:nvGrpSpPr>
        <p:grpSpPr>
          <a:xfrm>
            <a:off x="7638435" y="4662746"/>
            <a:ext cx="1053697" cy="1212843"/>
            <a:chOff x="9120711" y="4689032"/>
            <a:chExt cx="1053697" cy="1212843"/>
          </a:xfrm>
        </p:grpSpPr>
        <p:sp>
          <p:nvSpPr>
            <p:cNvPr id="112" name="TextBox 54">
              <a:extLst>
                <a:ext uri="{FF2B5EF4-FFF2-40B4-BE49-F238E27FC236}">
                  <a16:creationId xmlns:a16="http://schemas.microsoft.com/office/drawing/2014/main" id="{1C7705EC-5FA9-BF43-A29C-8633C01DC2BC}"/>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3</a:t>
              </a:r>
              <a:endParaRPr lang="en-US" baseline="-25000" dirty="0"/>
            </a:p>
          </p:txBody>
        </p:sp>
        <p:pic>
          <p:nvPicPr>
            <p:cNvPr id="113" name="图片 112">
              <a:extLst>
                <a:ext uri="{FF2B5EF4-FFF2-40B4-BE49-F238E27FC236}">
                  <a16:creationId xmlns:a16="http://schemas.microsoft.com/office/drawing/2014/main" id="{BD8A6658-8537-2246-9B3A-479F5A90B19C}"/>
                </a:ext>
              </a:extLst>
            </p:cNvPr>
            <p:cNvPicPr>
              <a:picLocks noChangeAspect="1"/>
            </p:cNvPicPr>
            <p:nvPr/>
          </p:nvPicPr>
          <p:blipFill>
            <a:blip r:embed="rId9"/>
            <a:stretch>
              <a:fillRect/>
            </a:stretch>
          </p:blipFill>
          <p:spPr>
            <a:xfrm>
              <a:off x="9420079" y="4689032"/>
              <a:ext cx="508000" cy="914400"/>
            </a:xfrm>
            <a:prstGeom prst="rect">
              <a:avLst/>
            </a:prstGeom>
          </p:spPr>
        </p:pic>
      </p:grpSp>
      <p:grpSp>
        <p:nvGrpSpPr>
          <p:cNvPr id="114" name="Group 38">
            <a:extLst>
              <a:ext uri="{FF2B5EF4-FFF2-40B4-BE49-F238E27FC236}">
                <a16:creationId xmlns:a16="http://schemas.microsoft.com/office/drawing/2014/main" id="{DE73173A-2240-6E4E-8CDA-A75384148BB9}"/>
              </a:ext>
            </a:extLst>
          </p:cNvPr>
          <p:cNvGrpSpPr/>
          <p:nvPr/>
        </p:nvGrpSpPr>
        <p:grpSpPr>
          <a:xfrm>
            <a:off x="10253212" y="3059304"/>
            <a:ext cx="476733" cy="461665"/>
            <a:chOff x="2261112" y="2377058"/>
            <a:chExt cx="476733" cy="461665"/>
          </a:xfrm>
        </p:grpSpPr>
        <p:sp>
          <p:nvSpPr>
            <p:cNvPr id="115" name="TextBox 39">
              <a:extLst>
                <a:ext uri="{FF2B5EF4-FFF2-40B4-BE49-F238E27FC236}">
                  <a16:creationId xmlns:a16="http://schemas.microsoft.com/office/drawing/2014/main" id="{CD06EE96-6659-4C47-AA4F-84F70EDEF62B}"/>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16" name="Oval 40">
              <a:extLst>
                <a:ext uri="{FF2B5EF4-FFF2-40B4-BE49-F238E27FC236}">
                  <a16:creationId xmlns:a16="http://schemas.microsoft.com/office/drawing/2014/main" id="{8C759C85-63E3-AA47-9C0D-484D2F52B70F}"/>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Connector 42">
            <a:extLst>
              <a:ext uri="{FF2B5EF4-FFF2-40B4-BE49-F238E27FC236}">
                <a16:creationId xmlns:a16="http://schemas.microsoft.com/office/drawing/2014/main" id="{D842A8CB-A8A4-264F-9C06-F814549EBF3B}"/>
              </a:ext>
            </a:extLst>
          </p:cNvPr>
          <p:cNvCxnSpPr>
            <a:stCxn id="118" idx="0"/>
            <a:endCxn id="116" idx="5"/>
          </p:cNvCxnSpPr>
          <p:nvPr/>
        </p:nvCxnSpPr>
        <p:spPr>
          <a:xfrm flipH="1" flipV="1">
            <a:off x="10604102" y="334766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43">
                <a:extLst>
                  <a:ext uri="{FF2B5EF4-FFF2-40B4-BE49-F238E27FC236}">
                    <a16:creationId xmlns:a16="http://schemas.microsoft.com/office/drawing/2014/main" id="{B4E56543-06E9-534B-BAEE-0C7614A2A582}"/>
                  </a:ext>
                </a:extLst>
              </p:cNvPr>
              <p:cNvSpPr txBox="1"/>
              <p:nvPr/>
            </p:nvSpPr>
            <p:spPr>
              <a:xfrm>
                <a:off x="10612434" y="362169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18" name="TextBox 43">
                <a:extLst>
                  <a:ext uri="{FF2B5EF4-FFF2-40B4-BE49-F238E27FC236}">
                    <a16:creationId xmlns:a16="http://schemas.microsoft.com/office/drawing/2014/main" id="{B4E56543-06E9-534B-BAEE-0C7614A2A582}"/>
                  </a:ext>
                </a:extLst>
              </p:cNvPr>
              <p:cNvSpPr txBox="1">
                <a:spLocks noRot="1" noChangeAspect="1" noMove="1" noResize="1" noEditPoints="1" noAdjustHandles="1" noChangeArrowheads="1" noChangeShapeType="1" noTextEdit="1"/>
              </p:cNvSpPr>
              <p:nvPr/>
            </p:nvSpPr>
            <p:spPr>
              <a:xfrm>
                <a:off x="10612434" y="3621692"/>
                <a:ext cx="391068" cy="276999"/>
              </a:xfrm>
              <a:prstGeom prst="rect">
                <a:avLst/>
              </a:prstGeom>
              <a:blipFill>
                <a:blip r:embed="rId14"/>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5">
                <a:extLst>
                  <a:ext uri="{FF2B5EF4-FFF2-40B4-BE49-F238E27FC236}">
                    <a16:creationId xmlns:a16="http://schemas.microsoft.com/office/drawing/2014/main" id="{C5DE1CE9-237A-C845-B161-1DD4118EE616}"/>
                  </a:ext>
                </a:extLst>
              </p:cNvPr>
              <p:cNvSpPr txBox="1"/>
              <p:nvPr/>
            </p:nvSpPr>
            <p:spPr>
              <a:xfrm>
                <a:off x="10278041" y="282902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19" name="TextBox 45">
                <a:extLst>
                  <a:ext uri="{FF2B5EF4-FFF2-40B4-BE49-F238E27FC236}">
                    <a16:creationId xmlns:a16="http://schemas.microsoft.com/office/drawing/2014/main" id="{C5DE1CE9-237A-C845-B161-1DD4118EE616}"/>
                  </a:ext>
                </a:extLst>
              </p:cNvPr>
              <p:cNvSpPr txBox="1">
                <a:spLocks noRot="1" noChangeAspect="1" noMove="1" noResize="1" noEditPoints="1" noAdjustHandles="1" noChangeArrowheads="1" noChangeShapeType="1" noTextEdit="1"/>
              </p:cNvSpPr>
              <p:nvPr/>
            </p:nvSpPr>
            <p:spPr>
              <a:xfrm>
                <a:off x="10278041" y="2829022"/>
                <a:ext cx="198772" cy="276999"/>
              </a:xfrm>
              <a:prstGeom prst="rect">
                <a:avLst/>
              </a:prstGeom>
              <a:blipFill>
                <a:blip r:embed="rId15"/>
                <a:stretch>
                  <a:fillRect l="-23529" r="-17647"/>
                </a:stretch>
              </a:blipFill>
            </p:spPr>
            <p:txBody>
              <a:bodyPr/>
              <a:lstStyle/>
              <a:p>
                <a:r>
                  <a:rPr lang="zh-CN" altLang="en-US">
                    <a:noFill/>
                  </a:rPr>
                  <a:t> </a:t>
                </a:r>
              </a:p>
            </p:txBody>
          </p:sp>
        </mc:Fallback>
      </mc:AlternateContent>
      <p:cxnSp>
        <p:nvCxnSpPr>
          <p:cNvPr id="120" name="Straight Connector 46">
            <a:extLst>
              <a:ext uri="{FF2B5EF4-FFF2-40B4-BE49-F238E27FC236}">
                <a16:creationId xmlns:a16="http://schemas.microsoft.com/office/drawing/2014/main" id="{8558A8EC-D74D-A344-8F34-42595D9B6FB3}"/>
              </a:ext>
            </a:extLst>
          </p:cNvPr>
          <p:cNvCxnSpPr>
            <a:endCxn id="116" idx="0"/>
          </p:cNvCxnSpPr>
          <p:nvPr/>
        </p:nvCxnSpPr>
        <p:spPr>
          <a:xfrm flipH="1">
            <a:off x="10487215" y="277328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58">
            <a:extLst>
              <a:ext uri="{FF2B5EF4-FFF2-40B4-BE49-F238E27FC236}">
                <a16:creationId xmlns:a16="http://schemas.microsoft.com/office/drawing/2014/main" id="{98AAAB44-1304-F24C-B5B6-B112F6AA73F6}"/>
              </a:ext>
            </a:extLst>
          </p:cNvPr>
          <p:cNvGrpSpPr/>
          <p:nvPr/>
        </p:nvGrpSpPr>
        <p:grpSpPr>
          <a:xfrm>
            <a:off x="9770789" y="3563753"/>
            <a:ext cx="733573" cy="338554"/>
            <a:chOff x="8774486" y="4387239"/>
            <a:chExt cx="733573" cy="338554"/>
          </a:xfrm>
        </p:grpSpPr>
        <p:sp>
          <p:nvSpPr>
            <p:cNvPr id="122" name="Oval 59">
              <a:extLst>
                <a:ext uri="{FF2B5EF4-FFF2-40B4-BE49-F238E27FC236}">
                  <a16:creationId xmlns:a16="http://schemas.microsoft.com/office/drawing/2014/main" id="{677819D1-C429-F748-92BF-F7B09ED8C51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60">
              <a:extLst>
                <a:ext uri="{FF2B5EF4-FFF2-40B4-BE49-F238E27FC236}">
                  <a16:creationId xmlns:a16="http://schemas.microsoft.com/office/drawing/2014/main" id="{B3B3D908-05CA-5B49-B64A-F8D96C624653}"/>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24" name="Straight Connector 61">
            <a:extLst>
              <a:ext uri="{FF2B5EF4-FFF2-40B4-BE49-F238E27FC236}">
                <a16:creationId xmlns:a16="http://schemas.microsoft.com/office/drawing/2014/main" id="{5F1D4C0D-D58B-4645-B9B3-4592B2C91AD3}"/>
              </a:ext>
            </a:extLst>
          </p:cNvPr>
          <p:cNvCxnSpPr>
            <a:endCxn id="116" idx="3"/>
          </p:cNvCxnSpPr>
          <p:nvPr/>
        </p:nvCxnSpPr>
        <p:spPr>
          <a:xfrm flipV="1">
            <a:off x="10130087" y="334766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67">
            <a:extLst>
              <a:ext uri="{FF2B5EF4-FFF2-40B4-BE49-F238E27FC236}">
                <a16:creationId xmlns:a16="http://schemas.microsoft.com/office/drawing/2014/main" id="{D3D9862E-CA95-CB40-BCED-43C616174DA3}"/>
              </a:ext>
            </a:extLst>
          </p:cNvPr>
          <p:cNvSpPr/>
          <p:nvPr/>
        </p:nvSpPr>
        <p:spPr>
          <a:xfrm>
            <a:off x="9770789" y="246063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组合 125">
            <a:extLst>
              <a:ext uri="{FF2B5EF4-FFF2-40B4-BE49-F238E27FC236}">
                <a16:creationId xmlns:a16="http://schemas.microsoft.com/office/drawing/2014/main" id="{654665E6-F40A-7C48-8B00-15768D151814}"/>
              </a:ext>
            </a:extLst>
          </p:cNvPr>
          <p:cNvGrpSpPr/>
          <p:nvPr/>
        </p:nvGrpSpPr>
        <p:grpSpPr>
          <a:xfrm>
            <a:off x="9849368" y="4660928"/>
            <a:ext cx="1053697" cy="1212843"/>
            <a:chOff x="9120711" y="4689032"/>
            <a:chExt cx="1053697" cy="1212843"/>
          </a:xfrm>
        </p:grpSpPr>
        <p:sp>
          <p:nvSpPr>
            <p:cNvPr id="127" name="TextBox 54">
              <a:extLst>
                <a:ext uri="{FF2B5EF4-FFF2-40B4-BE49-F238E27FC236}">
                  <a16:creationId xmlns:a16="http://schemas.microsoft.com/office/drawing/2014/main" id="{F367E83C-5954-4844-94B6-37CE720522F3}"/>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4</a:t>
              </a:r>
              <a:endParaRPr lang="en-US" baseline="-25000" dirty="0"/>
            </a:p>
          </p:txBody>
        </p:sp>
        <p:pic>
          <p:nvPicPr>
            <p:cNvPr id="128" name="图片 127">
              <a:extLst>
                <a:ext uri="{FF2B5EF4-FFF2-40B4-BE49-F238E27FC236}">
                  <a16:creationId xmlns:a16="http://schemas.microsoft.com/office/drawing/2014/main" id="{88F60043-268F-DA4C-8D72-F5D1208F977A}"/>
                </a:ext>
              </a:extLst>
            </p:cNvPr>
            <p:cNvPicPr>
              <a:picLocks noChangeAspect="1"/>
            </p:cNvPicPr>
            <p:nvPr/>
          </p:nvPicPr>
          <p:blipFill>
            <a:blip r:embed="rId9"/>
            <a:stretch>
              <a:fillRect/>
            </a:stretch>
          </p:blipFill>
          <p:spPr>
            <a:xfrm>
              <a:off x="9420079" y="4689032"/>
              <a:ext cx="508000" cy="914400"/>
            </a:xfrm>
            <a:prstGeom prst="rect">
              <a:avLst/>
            </a:prstGeom>
          </p:spPr>
        </p:pic>
      </p:grpSp>
      <p:cxnSp>
        <p:nvCxnSpPr>
          <p:cNvPr id="129" name="Straight Arrow Connector 68">
            <a:extLst>
              <a:ext uri="{FF2B5EF4-FFF2-40B4-BE49-F238E27FC236}">
                <a16:creationId xmlns:a16="http://schemas.microsoft.com/office/drawing/2014/main" id="{BDD5EE06-A4E3-DF42-8981-F72C22F19212}"/>
              </a:ext>
            </a:extLst>
          </p:cNvPr>
          <p:cNvCxnSpPr>
            <a:cxnSpLocks/>
            <a:stCxn id="61" idx="3"/>
            <a:endCxn id="100" idx="1"/>
          </p:cNvCxnSpPr>
          <p:nvPr/>
        </p:nvCxnSpPr>
        <p:spPr>
          <a:xfrm flipV="1">
            <a:off x="4113130" y="2790588"/>
            <a:ext cx="1840176"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130" name="Straight Arrow Connector 68">
            <a:extLst>
              <a:ext uri="{FF2B5EF4-FFF2-40B4-BE49-F238E27FC236}">
                <a16:creationId xmlns:a16="http://schemas.microsoft.com/office/drawing/2014/main" id="{C1DEB6C4-0416-E546-8928-29EB9E724DFC}"/>
              </a:ext>
            </a:extLst>
          </p:cNvPr>
          <p:cNvCxnSpPr>
            <a:cxnSpLocks/>
            <a:stCxn id="103" idx="3"/>
            <a:endCxn id="123" idx="1"/>
          </p:cNvCxnSpPr>
          <p:nvPr/>
        </p:nvCxnSpPr>
        <p:spPr>
          <a:xfrm flipV="1">
            <a:off x="8293429" y="3733030"/>
            <a:ext cx="1477360" cy="1818"/>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1189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250"/>
                                        <p:tgtEl>
                                          <p:spTgt spid="56"/>
                                        </p:tgtEl>
                                      </p:cBhvr>
                                    </p:animEffect>
                                  </p:childTnLst>
                                </p:cTn>
                              </p:par>
                            </p:childTnLst>
                          </p:cTn>
                        </p:par>
                        <p:par>
                          <p:cTn id="46" fill="hold">
                            <p:stCondLst>
                              <p:cond delay="25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250"/>
                                        <p:tgtEl>
                                          <p:spTgt spid="5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25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250"/>
                                        <p:tgtEl>
                                          <p:spTgt spid="98"/>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wipe(down)">
                                      <p:cBhvr>
                                        <p:cTn id="100" dur="250"/>
                                        <p:tgtEl>
                                          <p:spTgt spid="10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left)">
                                      <p:cBhvr>
                                        <p:cTn id="104" dur="250"/>
                                        <p:tgtEl>
                                          <p:spTgt spid="107"/>
                                        </p:tgtEl>
                                      </p:cBhvr>
                                    </p:animEffect>
                                  </p:childTnLst>
                                </p:cTn>
                              </p:par>
                              <p:par>
                                <p:cTn id="105" presetID="1" presetClass="entr" presetSubtype="0" fill="hold"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childTnLst>
                          </p:cTn>
                        </p:par>
                        <p:par>
                          <p:cTn id="119" fill="hold">
                            <p:stCondLst>
                              <p:cond delay="750"/>
                            </p:stCondLst>
                            <p:childTnLst>
                              <p:par>
                                <p:cTn id="120" presetID="22" presetClass="entr" presetSubtype="4" fill="hold"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down)">
                                      <p:cBhvr>
                                        <p:cTn id="122" dur="250"/>
                                        <p:tgtEl>
                                          <p:spTgt spid="121"/>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129"/>
                                        </p:tgtEl>
                                        <p:attrNameLst>
                                          <p:attrName>style.visibility</p:attrName>
                                        </p:attrNameLst>
                                      </p:cBhvr>
                                      <p:to>
                                        <p:strVal val="visible"/>
                                      </p:to>
                                    </p:set>
                                    <p:animEffect transition="in" filter="wipe(left)">
                                      <p:cBhvr>
                                        <p:cTn id="126" dur="250"/>
                                        <p:tgtEl>
                                          <p:spTgt spid="129"/>
                                        </p:tgtEl>
                                      </p:cBhvr>
                                    </p:animEffect>
                                  </p:childTnLst>
                                </p:cTn>
                              </p:par>
                            </p:childTnLst>
                          </p:cTn>
                        </p:par>
                        <p:par>
                          <p:cTn id="127" fill="hold">
                            <p:stCondLst>
                              <p:cond delay="1250"/>
                            </p:stCondLst>
                            <p:childTnLst>
                              <p:par>
                                <p:cTn id="128" presetID="22" presetClass="entr" presetSubtype="8" fill="hold" nodeType="after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2" grpId="0"/>
      <p:bldP spid="80" grpId="0"/>
      <p:bldP spid="89" grpId="0"/>
      <p:bldP spid="90" grpId="0"/>
      <p:bldP spid="91" grpId="0"/>
      <p:bldP spid="96" grpId="0" animBg="1"/>
      <p:bldP spid="97" grpId="0"/>
      <p:bldP spid="105" grpId="0" animBg="1"/>
      <p:bldP spid="106" grpId="0" animBg="1"/>
      <p:bldP spid="118" grpId="0"/>
      <p:bldP spid="119" grpId="0"/>
      <p:bldP spid="1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785180"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3864"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7122612" y="1412776"/>
            <a:ext cx="4464496" cy="4608512"/>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251709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5548"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7106493" y="1412776"/>
            <a:ext cx="4480615" cy="4608512"/>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7059459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717032"/>
            <a:ext cx="9723811" cy="2378299"/>
          </a:xfrm>
          <a:prstGeom prst="rect">
            <a:avLst/>
          </a:prstGeom>
        </p:spPr>
      </p:pic>
    </p:spTree>
    <p:extLst>
      <p:ext uri="{BB962C8B-B14F-4D97-AF65-F5344CB8AC3E}">
        <p14:creationId xmlns:p14="http://schemas.microsoft.com/office/powerpoint/2010/main" val="42364173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集合通信</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522" y="2286525"/>
            <a:ext cx="3602075" cy="107787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21" y="2286525"/>
            <a:ext cx="3464592" cy="107787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11" y="4242999"/>
            <a:ext cx="3293765" cy="1338403"/>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41" y="2303023"/>
            <a:ext cx="3778055" cy="1044877"/>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6">
            <a:extLst>
              <a:ext uri="{28A0092B-C50C-407E-A947-70E740481C1C}">
                <a14:useLocalDpi xmlns:a14="http://schemas.microsoft.com/office/drawing/2010/main" val="0"/>
              </a:ext>
            </a:extLst>
          </a:blip>
          <a:srcRect r="13455"/>
          <a:stretch/>
        </p:blipFill>
        <p:spPr>
          <a:xfrm>
            <a:off x="4344522" y="4241898"/>
            <a:ext cx="3698075" cy="1347342"/>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7">
            <a:extLst>
              <a:ext uri="{28A0092B-C50C-407E-A947-70E740481C1C}">
                <a14:useLocalDpi xmlns:a14="http://schemas.microsoft.com/office/drawing/2010/main" val="0"/>
              </a:ext>
            </a:extLst>
          </a:blip>
          <a:srcRect r="18068"/>
          <a:stretch/>
        </p:blipFill>
        <p:spPr>
          <a:xfrm>
            <a:off x="8249923" y="4241898"/>
            <a:ext cx="3609098" cy="1347342"/>
          </a:xfrm>
          <a:prstGeom prst="rect">
            <a:avLst/>
          </a:prstGeom>
        </p:spPr>
      </p:pic>
      <p:sp>
        <p:nvSpPr>
          <p:cNvPr id="16" name="Text Placeholder 2">
            <a:extLst>
              <a:ext uri="{FF2B5EF4-FFF2-40B4-BE49-F238E27FC236}">
                <a16:creationId xmlns:a16="http://schemas.microsoft.com/office/drawing/2014/main" id="{81CEC7FD-CF66-4C41-A35B-2405270A339E}"/>
              </a:ext>
            </a:extLst>
          </p:cNvPr>
          <p:cNvSpPr txBox="1">
            <a:spLocks/>
          </p:cNvSpPr>
          <p:nvPr/>
        </p:nvSpPr>
        <p:spPr>
          <a:xfrm>
            <a:off x="480495" y="1184793"/>
            <a:ext cx="11018520" cy="58919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r>
              <a:rPr lang="zh-CN" altLang="en-US" kern="0" dirty="0">
                <a:latin typeface="Gill Sans MT" panose="020B0502020104020203" pitchFamily="34" charset="0"/>
              </a:rPr>
              <a:t>一对多：</a:t>
            </a:r>
            <a:r>
              <a:rPr lang="en-US" altLang="zh-CN" kern="0" dirty="0">
                <a:latin typeface="Gill Sans MT" panose="020B0502020104020203" pitchFamily="34" charset="0"/>
              </a:rPr>
              <a:t>Scatter / Broadcast</a:t>
            </a:r>
            <a:r>
              <a:rPr lang="zh-CN" altLang="en-US" kern="0" dirty="0">
                <a:latin typeface="Gill Sans MT" panose="020B0502020104020203" pitchFamily="34" charset="0"/>
              </a:rPr>
              <a:t>；多对一：</a:t>
            </a:r>
            <a:r>
              <a:rPr lang="en-US" altLang="zh-CN" kern="0" dirty="0">
                <a:latin typeface="Gill Sans MT" panose="020B0502020104020203" pitchFamily="34" charset="0"/>
              </a:rPr>
              <a:t>Gather / Reduce</a:t>
            </a:r>
            <a:r>
              <a:rPr lang="zh-CN" altLang="en-US" kern="0" dirty="0">
                <a:latin typeface="Gill Sans MT" panose="020B0502020104020203" pitchFamily="34" charset="0"/>
              </a:rPr>
              <a:t>；多对多：</a:t>
            </a:r>
            <a:r>
              <a:rPr lang="en-US" altLang="zh-CN" kern="0" dirty="0">
                <a:latin typeface="Gill Sans MT" panose="020B0502020104020203" pitchFamily="34" charset="0"/>
              </a:rPr>
              <a:t>All-Reduce / All-Gather</a:t>
            </a:r>
          </a:p>
        </p:txBody>
      </p:sp>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&amp;</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 发展</a:t>
            </a: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2D195C5-E1F5-5043-AE85-E0375A2D45FA}"/>
              </a:ext>
            </a:extLst>
          </p:cNvPr>
          <p:cNvSpPr>
            <a:spLocks noGrp="1"/>
          </p:cNvSpPr>
          <p:nvPr>
            <p:ph type="title"/>
          </p:nvPr>
        </p:nvSpPr>
        <p:spPr/>
        <p:txBody>
          <a:bodyPr/>
          <a:lstStyle/>
          <a:p>
            <a:r>
              <a:rPr lang="en-US" altLang="zh-CN" dirty="0"/>
              <a:t>Have</a:t>
            </a:r>
            <a:r>
              <a:rPr lang="zh-CN" altLang="en-US" dirty="0"/>
              <a:t> </a:t>
            </a:r>
            <a:r>
              <a:rPr lang="en-US" altLang="zh-CN" dirty="0"/>
              <a:t>a</a:t>
            </a:r>
            <a:r>
              <a:rPr lang="zh-CN" altLang="en-US" dirty="0"/>
              <a:t> </a:t>
            </a:r>
            <a:r>
              <a:rPr lang="en-US" altLang="zh-CN" dirty="0"/>
              <a:t>Look</a:t>
            </a:r>
            <a:endParaRPr lang="zh-CN" altLang="en-US" dirty="0"/>
          </a:p>
        </p:txBody>
      </p:sp>
      <p:sp>
        <p:nvSpPr>
          <p:cNvPr id="3" name="内容占位符 2">
            <a:extLst>
              <a:ext uri="{FF2B5EF4-FFF2-40B4-BE49-F238E27FC236}">
                <a16:creationId xmlns:a16="http://schemas.microsoft.com/office/drawing/2014/main" id="{D7425266-1DA2-2F48-956A-82C60021B864}"/>
              </a:ext>
            </a:extLst>
          </p:cNvPr>
          <p:cNvSpPr>
            <a:spLocks noGrp="1"/>
          </p:cNvSpPr>
          <p:nvPr>
            <p:ph sz="half" idx="1"/>
          </p:nvPr>
        </p:nvSpPr>
        <p:spPr/>
        <p:txBody>
          <a:bodyPr/>
          <a:lstStyle/>
          <a:p>
            <a:r>
              <a:rPr lang="en-US" altLang="zh-CN" dirty="0">
                <a:hlinkClick r:id="rId2"/>
              </a:rPr>
              <a:t>https://images.nvidia.com/aem-dam/Solutions/gtcs22/nvlink/multinode_nvlink_final_HD.mp4</a:t>
            </a:r>
            <a:endParaRPr lang="en-US" altLang="zh-CN" dirty="0"/>
          </a:p>
        </p:txBody>
      </p:sp>
    </p:spTree>
    <p:extLst>
      <p:ext uri="{BB962C8B-B14F-4D97-AF65-F5344CB8AC3E}">
        <p14:creationId xmlns:p14="http://schemas.microsoft.com/office/powerpoint/2010/main" val="236411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4F710DE6-0782-7443-B52F-4E6A7C875BBA}"/>
              </a:ext>
            </a:extLst>
          </p:cNvPr>
          <p:cNvPicPr>
            <a:picLocks noChangeAspect="1"/>
          </p:cNvPicPr>
          <p:nvPr/>
        </p:nvPicPr>
        <p:blipFill>
          <a:blip r:embed="rId2"/>
          <a:stretch>
            <a:fillRect/>
          </a:stretch>
        </p:blipFill>
        <p:spPr>
          <a:xfrm>
            <a:off x="1031081" y="609600"/>
            <a:ext cx="10134600" cy="5638800"/>
          </a:xfrm>
          <a:prstGeom prst="rect">
            <a:avLst/>
          </a:prstGeom>
        </p:spPr>
      </p:pic>
    </p:spTree>
    <p:extLst>
      <p:ext uri="{BB962C8B-B14F-4D97-AF65-F5344CB8AC3E}">
        <p14:creationId xmlns:p14="http://schemas.microsoft.com/office/powerpoint/2010/main" val="4020736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endParaRPr kumimoji="1" lang="zh-CN" altLang="en-US"/>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extLst>
              <p:ext uri="{D42A27DB-BD31-4B8C-83A1-F6EECF244321}">
                <p14:modId xmlns:p14="http://schemas.microsoft.com/office/powerpoint/2010/main" val="2005384774"/>
              </p:ext>
            </p:extLst>
          </p:nvPr>
        </p:nvGraphicFramePr>
        <p:xfrm>
          <a:off x="623887" y="1495425"/>
          <a:ext cx="10875092" cy="4683005"/>
        </p:xfrm>
        <a:graphic>
          <a:graphicData uri="http://schemas.openxmlformats.org/drawingml/2006/table">
            <a:tbl>
              <a:tblPr firstRow="1" bandRow="1">
                <a:tableStyleId>{5C22544A-7EE6-4342-B048-85BDC9FD1C3A}</a:tableStyleId>
              </a:tblPr>
              <a:tblGrid>
                <a:gridCol w="2718773">
                  <a:extLst>
                    <a:ext uri="{9D8B030D-6E8A-4147-A177-3AD203B41FA5}">
                      <a16:colId xmlns:a16="http://schemas.microsoft.com/office/drawing/2014/main" val="3116347715"/>
                    </a:ext>
                  </a:extLst>
                </a:gridCol>
                <a:gridCol w="2718773">
                  <a:extLst>
                    <a:ext uri="{9D8B030D-6E8A-4147-A177-3AD203B41FA5}">
                      <a16:colId xmlns:a16="http://schemas.microsoft.com/office/drawing/2014/main" val="1806286004"/>
                    </a:ext>
                  </a:extLst>
                </a:gridCol>
                <a:gridCol w="2718773">
                  <a:extLst>
                    <a:ext uri="{9D8B030D-6E8A-4147-A177-3AD203B41FA5}">
                      <a16:colId xmlns:a16="http://schemas.microsoft.com/office/drawing/2014/main" val="3782214888"/>
                    </a:ext>
                  </a:extLst>
                </a:gridCol>
                <a:gridCol w="2718773">
                  <a:extLst>
                    <a:ext uri="{9D8B030D-6E8A-4147-A177-3AD203B41FA5}">
                      <a16:colId xmlns:a16="http://schemas.microsoft.com/office/drawing/2014/main" val="3081155648"/>
                    </a:ext>
                  </a:extLst>
                </a:gridCol>
              </a:tblGrid>
              <a:tr h="777062">
                <a:tc>
                  <a:txBody>
                    <a:bodyPr/>
                    <a:lstStyle/>
                    <a:p>
                      <a:endParaRPr lang="zh-CN" altLang="en-US"/>
                    </a:p>
                  </a:txBody>
                  <a:tcPr marL="142875" marR="142875" marT="142875" marB="114300" anchor="ctr"/>
                </a:tc>
                <a:tc>
                  <a:txBody>
                    <a:bodyPr/>
                    <a:lstStyle/>
                    <a:p>
                      <a:pPr algn="ctr"/>
                      <a:r>
                        <a:rPr lang="en-US" u="none" strike="noStrike" dirty="0">
                          <a:solidFill>
                            <a:srgbClr val="FFFFFF"/>
                          </a:solidFill>
                          <a:effectLst/>
                          <a:latin typeface="NVIDIA-NALA"/>
                        </a:rPr>
                        <a:t>Second Generation</a:t>
                      </a:r>
                      <a:endParaRPr lang="en-US" dirty="0">
                        <a:solidFill>
                          <a:srgbClr val="FFFFFF"/>
                        </a:solidFill>
                        <a:effectLst/>
                        <a:latin typeface="NVIDIA-NALA"/>
                      </a:endParaRPr>
                    </a:p>
                  </a:txBody>
                  <a:tcPr marL="142875" marR="142875" marT="142875" marB="114300" anchor="ctr"/>
                </a:tc>
                <a:tc>
                  <a:txBody>
                    <a:bodyPr/>
                    <a:lstStyle/>
                    <a:p>
                      <a:pPr algn="ctr"/>
                      <a:r>
                        <a:rPr lang="en-US" u="none" strike="noStrike" dirty="0">
                          <a:solidFill>
                            <a:srgbClr val="FFFFFF"/>
                          </a:solidFill>
                          <a:effectLst/>
                          <a:latin typeface="NVIDIA-NALA"/>
                        </a:rPr>
                        <a:t>Third Generation</a:t>
                      </a:r>
                      <a:endParaRPr lang="en-US" dirty="0">
                        <a:solidFill>
                          <a:srgbClr val="FFFFFF"/>
                        </a:solidFill>
                        <a:effectLst/>
                        <a:latin typeface="NVIDIA-NALA"/>
                      </a:endParaRPr>
                    </a:p>
                  </a:txBody>
                  <a:tcPr marL="142875" marR="142875" marT="142875" marB="114300" anchor="ctr"/>
                </a:tc>
                <a:tc>
                  <a:txBody>
                    <a:bodyPr/>
                    <a:lstStyle/>
                    <a:p>
                      <a:pPr algn="ctr"/>
                      <a:r>
                        <a:rPr lang="en-US" u="none" strike="noStrike" dirty="0">
                          <a:solidFill>
                            <a:srgbClr val="FFFFFF"/>
                          </a:solidFill>
                          <a:effectLst/>
                          <a:latin typeface="NVIDIA-NALA"/>
                        </a:rPr>
                        <a:t>Fourth Generation</a:t>
                      </a:r>
                      <a:endParaRPr lang="en-US" dirty="0">
                        <a:solidFill>
                          <a:srgbClr val="FFFFFF"/>
                        </a:solidFill>
                        <a:effectLst/>
                        <a:latin typeface="NVIDIA-NALA"/>
                      </a:endParaRPr>
                    </a:p>
                  </a:txBody>
                  <a:tcPr marL="142875" marR="142875" marT="142875" marB="114300" anchor="ctr"/>
                </a:tc>
                <a:extLst>
                  <a:ext uri="{0D108BD9-81ED-4DB2-BD59-A6C34878D82A}">
                    <a16:rowId xmlns:a16="http://schemas.microsoft.com/office/drawing/2014/main" val="481258858"/>
                  </a:ext>
                </a:extLst>
              </a:tr>
              <a:tr h="1170751">
                <a:tc>
                  <a:txBody>
                    <a:bodyPr/>
                    <a:lstStyle/>
                    <a:p>
                      <a:pPr algn="l"/>
                      <a:r>
                        <a:rPr lang="en-US" b="1" dirty="0">
                          <a:effectLst/>
                          <a:latin typeface="NVIDIA-NALA"/>
                        </a:rPr>
                        <a:t>NVLink bandwidth per GPU</a:t>
                      </a:r>
                    </a:p>
                  </a:txBody>
                  <a:tcPr marL="142875" marR="142875" marT="142875" marB="114300" anchor="ctr"/>
                </a:tc>
                <a:tc>
                  <a:txBody>
                    <a:bodyPr/>
                    <a:lstStyle/>
                    <a:p>
                      <a:pPr algn="ctr"/>
                      <a:r>
                        <a:rPr lang="en-US">
                          <a:effectLst/>
                          <a:latin typeface="NVIDIA-NALA"/>
                        </a:rPr>
                        <a:t>300GB/s</a:t>
                      </a:r>
                    </a:p>
                  </a:txBody>
                  <a:tcPr marL="142875" marR="142875" marT="142875" marB="114300" anchor="ctr"/>
                </a:tc>
                <a:tc>
                  <a:txBody>
                    <a:bodyPr/>
                    <a:lstStyle/>
                    <a:p>
                      <a:pPr algn="ctr"/>
                      <a:r>
                        <a:rPr lang="en-US">
                          <a:effectLst/>
                          <a:latin typeface="NVIDIA-NALA"/>
                        </a:rPr>
                        <a:t>600GB/s</a:t>
                      </a:r>
                    </a:p>
                  </a:txBody>
                  <a:tcPr marL="142875" marR="142875" marT="142875" marB="114300" anchor="ctr"/>
                </a:tc>
                <a:tc>
                  <a:txBody>
                    <a:bodyPr/>
                    <a:lstStyle/>
                    <a:p>
                      <a:pPr algn="ctr"/>
                      <a:r>
                        <a:rPr lang="en-US">
                          <a:effectLst/>
                          <a:latin typeface="NVIDIA-NAL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b="1">
                          <a:effectLst/>
                          <a:latin typeface="NVIDIA-NALA"/>
                        </a:rPr>
                        <a:t>Maximum Number of Links per GPU</a:t>
                      </a:r>
                    </a:p>
                  </a:txBody>
                  <a:tcPr marL="142875" marR="142875" marT="142875" marB="114300" anchor="ctr"/>
                </a:tc>
                <a:tc>
                  <a:txBody>
                    <a:bodyPr/>
                    <a:lstStyle/>
                    <a:p>
                      <a:pPr algn="ctr"/>
                      <a:r>
                        <a:rPr lang="en-US" altLang="zh-CN">
                          <a:effectLst/>
                          <a:latin typeface="NVIDIA-NALA"/>
                        </a:rPr>
                        <a:t>6</a:t>
                      </a:r>
                    </a:p>
                  </a:txBody>
                  <a:tcPr marL="142875" marR="142875" marT="142875" marB="114300" anchor="ctr"/>
                </a:tc>
                <a:tc>
                  <a:txBody>
                    <a:bodyPr/>
                    <a:lstStyle/>
                    <a:p>
                      <a:pPr algn="ctr"/>
                      <a:r>
                        <a:rPr lang="en-US" altLang="zh-CN">
                          <a:effectLst/>
                          <a:latin typeface="NVIDIA-NALA"/>
                        </a:rPr>
                        <a:t>12</a:t>
                      </a:r>
                    </a:p>
                  </a:txBody>
                  <a:tcPr marL="142875" marR="142875" marT="142875" marB="114300" anchor="ctr"/>
                </a:tc>
                <a:tc>
                  <a:txBody>
                    <a:bodyPr/>
                    <a:lstStyle/>
                    <a:p>
                      <a:pPr algn="ctr"/>
                      <a:r>
                        <a:rPr lang="en-US" altLang="zh-CN" dirty="0">
                          <a:effectLst/>
                          <a:latin typeface="NVIDIA-NAL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b="1">
                          <a:effectLst/>
                          <a:latin typeface="NVIDIA-NALA"/>
                        </a:rPr>
                        <a:t>Supported NVIDIA Architectures</a:t>
                      </a:r>
                    </a:p>
                  </a:txBody>
                  <a:tcPr marL="142875" marR="142875" marT="142875" marB="114300" anchor="ctr"/>
                </a:tc>
                <a:tc>
                  <a:txBody>
                    <a:bodyPr/>
                    <a:lstStyle/>
                    <a:p>
                      <a:pPr algn="ctr"/>
                      <a:r>
                        <a:rPr lang="en-US">
                          <a:effectLst/>
                          <a:latin typeface="NVIDIA-NALA"/>
                        </a:rPr>
                        <a:t>NVIDIA Volta</a:t>
                      </a:r>
                      <a:r>
                        <a:rPr lang="en-US" baseline="30000">
                          <a:effectLst/>
                          <a:latin typeface="NVIDIA-NALA"/>
                        </a:rPr>
                        <a:t>™</a:t>
                      </a:r>
                      <a:r>
                        <a:rPr lang="en-US">
                          <a:effectLst/>
                          <a:latin typeface="NVIDIA-NALA"/>
                        </a:rPr>
                        <a:t> architecture</a:t>
                      </a:r>
                    </a:p>
                  </a:txBody>
                  <a:tcPr marL="142875" marR="142875" marT="142875" marB="114300" anchor="ctr"/>
                </a:tc>
                <a:tc>
                  <a:txBody>
                    <a:bodyPr/>
                    <a:lstStyle/>
                    <a:p>
                      <a:pPr algn="ctr"/>
                      <a:r>
                        <a:rPr lang="en-US">
                          <a:effectLst/>
                          <a:latin typeface="NVIDIA-NALA"/>
                        </a:rPr>
                        <a:t>NVIDIA Ampere Architecture</a:t>
                      </a:r>
                    </a:p>
                  </a:txBody>
                  <a:tcPr marL="142875" marR="142875" marT="142875" marB="114300" anchor="ctr"/>
                </a:tc>
                <a:tc>
                  <a:txBody>
                    <a:bodyPr/>
                    <a:lstStyle/>
                    <a:p>
                      <a:pPr algn="ctr"/>
                      <a:r>
                        <a:rPr lang="en-US" dirty="0">
                          <a:effectLst/>
                          <a:latin typeface="NVIDIA-NALA"/>
                        </a:rPr>
                        <a:t>NVIDIA Hopper</a:t>
                      </a:r>
                      <a:r>
                        <a:rPr lang="en-US" baseline="30000" dirty="0">
                          <a:effectLst/>
                          <a:latin typeface="NVIDIA-NALA"/>
                        </a:rPr>
                        <a:t>™</a:t>
                      </a:r>
                      <a:r>
                        <a:rPr lang="en-US" dirty="0">
                          <a:effectLst/>
                          <a:latin typeface="NVIDIA-NALA"/>
                        </a:rPr>
                        <a:t>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4826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E77AA-EF42-5E43-BB9A-3BF716A39C64}"/>
              </a:ext>
            </a:extLst>
          </p:cNvPr>
          <p:cNvSpPr>
            <a:spLocks noGrp="1"/>
          </p:cNvSpPr>
          <p:nvPr>
            <p:ph type="title"/>
          </p:nvPr>
        </p:nvSpPr>
        <p:spPr/>
        <p:txBody>
          <a:bodyPr/>
          <a:lstStyle/>
          <a:p>
            <a:endParaRPr kumimoji="1" lang="zh-CN" altLang="en-US"/>
          </a:p>
        </p:txBody>
      </p:sp>
      <p:pic>
        <p:nvPicPr>
          <p:cNvPr id="7" name="内容占位符 6">
            <a:extLst>
              <a:ext uri="{FF2B5EF4-FFF2-40B4-BE49-F238E27FC236}">
                <a16:creationId xmlns:a16="http://schemas.microsoft.com/office/drawing/2014/main" id="{EEA58B81-5365-3349-8BB3-8D177B6DF87B}"/>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9909" y="1594199"/>
            <a:ext cx="7920880" cy="4447103"/>
          </a:xfrm>
        </p:spPr>
      </p:pic>
      <p:sp>
        <p:nvSpPr>
          <p:cNvPr id="4" name="内容占位符 3">
            <a:extLst>
              <a:ext uri="{FF2B5EF4-FFF2-40B4-BE49-F238E27FC236}">
                <a16:creationId xmlns:a16="http://schemas.microsoft.com/office/drawing/2014/main" id="{67CD5AC2-4F8A-2A48-9D53-077455727652}"/>
              </a:ext>
            </a:extLst>
          </p:cNvPr>
          <p:cNvSpPr>
            <a:spLocks noGrp="1"/>
          </p:cNvSpPr>
          <p:nvPr>
            <p:ph sz="half" idx="10"/>
          </p:nvPr>
        </p:nvSpPr>
        <p:spPr/>
        <p:txBody>
          <a:bodyPr/>
          <a:lstStyle/>
          <a:p>
            <a:endParaRPr kumimoji="1" lang="zh-CN" altLang="en-US" dirty="0"/>
          </a:p>
        </p:txBody>
      </p:sp>
    </p:spTree>
    <p:extLst>
      <p:ext uri="{BB962C8B-B14F-4D97-AF65-F5344CB8AC3E}">
        <p14:creationId xmlns:p14="http://schemas.microsoft.com/office/powerpoint/2010/main" val="312368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1FC2E-9D76-1B4D-8B1A-C694660BCA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C32A45-3F31-9B45-ABF1-B243A84A0AD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1604D2F-3389-324B-A70D-E86C3AD3B86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13968E8-F854-584B-9323-487FD7A17A9E}"/>
              </a:ext>
            </a:extLst>
          </p:cNvPr>
          <p:cNvPicPr>
            <a:picLocks noChangeAspect="1"/>
          </p:cNvPicPr>
          <p:nvPr/>
        </p:nvPicPr>
        <p:blipFill>
          <a:blip r:embed="rId2"/>
          <a:stretch>
            <a:fillRect/>
          </a:stretch>
        </p:blipFill>
        <p:spPr>
          <a:xfrm>
            <a:off x="1056481" y="596900"/>
            <a:ext cx="10083800" cy="5664200"/>
          </a:xfrm>
          <a:prstGeom prst="rect">
            <a:avLst/>
          </a:prstGeom>
        </p:spPr>
      </p:pic>
    </p:spTree>
    <p:extLst>
      <p:ext uri="{BB962C8B-B14F-4D97-AF65-F5344CB8AC3E}">
        <p14:creationId xmlns:p14="http://schemas.microsoft.com/office/powerpoint/2010/main" val="1896028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6ED8-3DAD-0940-A8E1-CB7B73284325}"/>
              </a:ext>
            </a:extLst>
          </p:cNvPr>
          <p:cNvSpPr>
            <a:spLocks noGrp="1"/>
          </p:cNvSpPr>
          <p:nvPr>
            <p:ph type="title"/>
          </p:nvPr>
        </p:nvSpPr>
        <p:spPr/>
        <p:txBody>
          <a:bodyPr/>
          <a:lstStyle/>
          <a:p>
            <a:endParaRPr kumimoji="1" lang="zh-CN" altLang="en-US"/>
          </a:p>
        </p:txBody>
      </p:sp>
      <p:graphicFrame>
        <p:nvGraphicFramePr>
          <p:cNvPr id="5" name="内容占位符 4">
            <a:extLst>
              <a:ext uri="{FF2B5EF4-FFF2-40B4-BE49-F238E27FC236}">
                <a16:creationId xmlns:a16="http://schemas.microsoft.com/office/drawing/2014/main" id="{CB5213C4-4714-6F49-B42D-044284C6ADE3}"/>
              </a:ext>
            </a:extLst>
          </p:cNvPr>
          <p:cNvGraphicFramePr>
            <a:graphicFrameLocks noGrp="1"/>
          </p:cNvGraphicFramePr>
          <p:nvPr>
            <p:ph sz="half" idx="1"/>
            <p:extLst>
              <p:ext uri="{D42A27DB-BD31-4B8C-83A1-F6EECF244321}">
                <p14:modId xmlns:p14="http://schemas.microsoft.com/office/powerpoint/2010/main" val="1659833740"/>
              </p:ext>
            </p:extLst>
          </p:nvPr>
        </p:nvGraphicFramePr>
        <p:xfrm>
          <a:off x="623887" y="1495425"/>
          <a:ext cx="10875096" cy="4885902"/>
        </p:xfrm>
        <a:graphic>
          <a:graphicData uri="http://schemas.openxmlformats.org/drawingml/2006/table">
            <a:tbl>
              <a:tblPr firstRow="1" bandRow="1">
                <a:tableStyleId>{5C22544A-7EE6-4342-B048-85BDC9FD1C3A}</a:tableStyleId>
              </a:tblPr>
              <a:tblGrid>
                <a:gridCol w="2718774">
                  <a:extLst>
                    <a:ext uri="{9D8B030D-6E8A-4147-A177-3AD203B41FA5}">
                      <a16:colId xmlns:a16="http://schemas.microsoft.com/office/drawing/2014/main" val="3364374978"/>
                    </a:ext>
                  </a:extLst>
                </a:gridCol>
                <a:gridCol w="2718774">
                  <a:extLst>
                    <a:ext uri="{9D8B030D-6E8A-4147-A177-3AD203B41FA5}">
                      <a16:colId xmlns:a16="http://schemas.microsoft.com/office/drawing/2014/main" val="3741797642"/>
                    </a:ext>
                  </a:extLst>
                </a:gridCol>
                <a:gridCol w="2718774">
                  <a:extLst>
                    <a:ext uri="{9D8B030D-6E8A-4147-A177-3AD203B41FA5}">
                      <a16:colId xmlns:a16="http://schemas.microsoft.com/office/drawing/2014/main" val="753324992"/>
                    </a:ext>
                  </a:extLst>
                </a:gridCol>
                <a:gridCol w="2718774">
                  <a:extLst>
                    <a:ext uri="{9D8B030D-6E8A-4147-A177-3AD203B41FA5}">
                      <a16:colId xmlns:a16="http://schemas.microsoft.com/office/drawing/2014/main" val="2001932460"/>
                    </a:ext>
                  </a:extLst>
                </a:gridCol>
              </a:tblGrid>
              <a:tr h="648584">
                <a:tc>
                  <a:txBody>
                    <a:bodyPr/>
                    <a:lstStyle/>
                    <a:p>
                      <a:pPr algn="ctr"/>
                      <a:r>
                        <a:rPr lang="zh-CN" altLang="en-US" dirty="0">
                          <a:solidFill>
                            <a:srgbClr val="004831"/>
                          </a:solidFill>
                          <a:effectLst/>
                          <a:latin typeface="NVIDIA-NALA"/>
                        </a:rPr>
                        <a:t> </a:t>
                      </a:r>
                    </a:p>
                  </a:txBody>
                  <a:tcPr marL="142875" marR="142875" marT="142875" marB="114300" anchor="ctr"/>
                </a:tc>
                <a:tc>
                  <a:txBody>
                    <a:bodyPr/>
                    <a:lstStyle/>
                    <a:p>
                      <a:pPr algn="ctr"/>
                      <a:r>
                        <a:rPr lang="en-US" u="none" strike="noStrike">
                          <a:solidFill>
                            <a:srgbClr val="FFFFFF"/>
                          </a:solidFill>
                          <a:effectLst/>
                          <a:latin typeface="NVIDIA-NALA"/>
                        </a:rPr>
                        <a:t>First Generation</a:t>
                      </a:r>
                      <a:endParaRPr lang="en-US">
                        <a:solidFill>
                          <a:srgbClr val="FFFFFF"/>
                        </a:solidFill>
                        <a:effectLst/>
                        <a:latin typeface="NVIDIA-NALA"/>
                      </a:endParaRPr>
                    </a:p>
                  </a:txBody>
                  <a:tcPr marL="142875" marR="142875" marT="142875" marB="114300" anchor="ctr"/>
                </a:tc>
                <a:tc>
                  <a:txBody>
                    <a:bodyPr/>
                    <a:lstStyle/>
                    <a:p>
                      <a:pPr algn="ctr"/>
                      <a:r>
                        <a:rPr lang="en-US" u="none" strike="noStrike">
                          <a:solidFill>
                            <a:srgbClr val="FFFFFF"/>
                          </a:solidFill>
                          <a:effectLst/>
                          <a:latin typeface="NVIDIA-NALA"/>
                        </a:rPr>
                        <a:t>Second Generation</a:t>
                      </a:r>
                      <a:endParaRPr lang="en-US">
                        <a:solidFill>
                          <a:srgbClr val="FFFFFF"/>
                        </a:solidFill>
                        <a:effectLst/>
                        <a:latin typeface="NVIDIA-NALA"/>
                      </a:endParaRPr>
                    </a:p>
                  </a:txBody>
                  <a:tcPr marL="142875" marR="142875" marT="142875" marB="114300" anchor="ctr"/>
                </a:tc>
                <a:tc>
                  <a:txBody>
                    <a:bodyPr/>
                    <a:lstStyle/>
                    <a:p>
                      <a:pPr algn="ctr"/>
                      <a:r>
                        <a:rPr lang="en-US" u="none" strike="noStrike">
                          <a:solidFill>
                            <a:srgbClr val="FFFFFF"/>
                          </a:solidFill>
                          <a:effectLst/>
                          <a:latin typeface="NVIDIA-NALA"/>
                        </a:rPr>
                        <a:t>Third Generation</a:t>
                      </a:r>
                      <a:endParaRPr lang="en-US">
                        <a:solidFill>
                          <a:srgbClr val="FFFFFF"/>
                        </a:solidFill>
                        <a:effectLst/>
                        <a:latin typeface="NVIDIA-NALA"/>
                      </a:endParaRPr>
                    </a:p>
                  </a:txBody>
                  <a:tcPr marL="142875" marR="142875" marT="142875" marB="114300" anchor="ctr"/>
                </a:tc>
                <a:extLst>
                  <a:ext uri="{0D108BD9-81ED-4DB2-BD59-A6C34878D82A}">
                    <a16:rowId xmlns:a16="http://schemas.microsoft.com/office/drawing/2014/main" val="3198538572"/>
                  </a:ext>
                </a:extLst>
              </a:tr>
              <a:tr h="1305778">
                <a:tc>
                  <a:txBody>
                    <a:bodyPr/>
                    <a:lstStyle/>
                    <a:p>
                      <a:pPr algn="l"/>
                      <a:r>
                        <a:rPr lang="en-US" b="1">
                          <a:effectLst/>
                          <a:latin typeface="NVIDIA-NALA"/>
                        </a:rPr>
                        <a:t>Number of GPUs with direct connection / node</a:t>
                      </a:r>
                    </a:p>
                  </a:txBody>
                  <a:tcPr marL="142875" marR="142875" marT="142875" marB="114300" anchor="ctr"/>
                </a:tc>
                <a:tc>
                  <a:txBody>
                    <a:bodyPr/>
                    <a:lstStyle/>
                    <a:p>
                      <a:pPr algn="ctr"/>
                      <a:r>
                        <a:rPr lang="en-US">
                          <a:effectLst/>
                          <a:latin typeface="NVIDIA-NALA"/>
                        </a:rPr>
                        <a:t>Up to 8</a:t>
                      </a:r>
                    </a:p>
                  </a:txBody>
                  <a:tcPr marL="142875" marR="142875" marT="142875" marB="114300" anchor="ctr"/>
                </a:tc>
                <a:tc>
                  <a:txBody>
                    <a:bodyPr/>
                    <a:lstStyle/>
                    <a:p>
                      <a:pPr algn="ctr"/>
                      <a:r>
                        <a:rPr lang="en-US">
                          <a:effectLst/>
                          <a:latin typeface="NVIDIA-NALA"/>
                        </a:rPr>
                        <a:t>Up to 8</a:t>
                      </a:r>
                    </a:p>
                  </a:txBody>
                  <a:tcPr marL="142875" marR="142875" marT="142875" marB="114300" anchor="ctr"/>
                </a:tc>
                <a:tc>
                  <a:txBody>
                    <a:bodyPr/>
                    <a:lstStyle/>
                    <a:p>
                      <a:pPr algn="ctr"/>
                      <a:r>
                        <a:rPr lang="en-US">
                          <a:effectLst/>
                          <a:latin typeface="NVIDIA-NALA"/>
                        </a:rPr>
                        <a:t>Up to 8</a:t>
                      </a:r>
                    </a:p>
                  </a:txBody>
                  <a:tcPr marL="142875" marR="142875" marT="142875" marB="114300" anchor="ctr"/>
                </a:tc>
                <a:extLst>
                  <a:ext uri="{0D108BD9-81ED-4DB2-BD59-A6C34878D82A}">
                    <a16:rowId xmlns:a16="http://schemas.microsoft.com/office/drawing/2014/main" val="1770858137"/>
                  </a:ext>
                </a:extLst>
              </a:tr>
              <a:tr h="977180">
                <a:tc>
                  <a:txBody>
                    <a:bodyPr/>
                    <a:lstStyle/>
                    <a:p>
                      <a:pPr algn="l"/>
                      <a:r>
                        <a:rPr lang="en-US" b="1">
                          <a:effectLst/>
                          <a:latin typeface="NVIDIA-NALA"/>
                        </a:rPr>
                        <a:t>NVSwitch GPU-to-GPU bandwidth</a:t>
                      </a:r>
                    </a:p>
                  </a:txBody>
                  <a:tcPr marL="142875" marR="142875" marT="142875" marB="114300" anchor="ctr"/>
                </a:tc>
                <a:tc>
                  <a:txBody>
                    <a:bodyPr/>
                    <a:lstStyle/>
                    <a:p>
                      <a:pPr algn="ctr"/>
                      <a:r>
                        <a:rPr lang="en-US">
                          <a:effectLst/>
                          <a:latin typeface="NVIDIA-NALA"/>
                        </a:rPr>
                        <a:t>300GB/s</a:t>
                      </a:r>
                    </a:p>
                  </a:txBody>
                  <a:tcPr marL="142875" marR="142875" marT="142875" marB="114300" anchor="ctr"/>
                </a:tc>
                <a:tc>
                  <a:txBody>
                    <a:bodyPr/>
                    <a:lstStyle/>
                    <a:p>
                      <a:pPr algn="ctr"/>
                      <a:r>
                        <a:rPr lang="en-US">
                          <a:effectLst/>
                          <a:latin typeface="NVIDIA-NALA"/>
                        </a:rPr>
                        <a:t>600GB/s</a:t>
                      </a:r>
                    </a:p>
                  </a:txBody>
                  <a:tcPr marL="142875" marR="142875" marT="142875" marB="114300" anchor="ctr"/>
                </a:tc>
                <a:tc>
                  <a:txBody>
                    <a:bodyPr/>
                    <a:lstStyle/>
                    <a:p>
                      <a:pPr algn="ctr"/>
                      <a:r>
                        <a:rPr lang="en-US">
                          <a:effectLst/>
                          <a:latin typeface="NVIDIA-NALA"/>
                        </a:rPr>
                        <a:t>900GB/s</a:t>
                      </a:r>
                    </a:p>
                  </a:txBody>
                  <a:tcPr marL="142875" marR="142875" marT="142875" marB="114300" anchor="ctr"/>
                </a:tc>
                <a:extLst>
                  <a:ext uri="{0D108BD9-81ED-4DB2-BD59-A6C34878D82A}">
                    <a16:rowId xmlns:a16="http://schemas.microsoft.com/office/drawing/2014/main" val="1840005945"/>
                  </a:ext>
                </a:extLst>
              </a:tr>
              <a:tr h="977180">
                <a:tc>
                  <a:txBody>
                    <a:bodyPr/>
                    <a:lstStyle/>
                    <a:p>
                      <a:pPr algn="l"/>
                      <a:r>
                        <a:rPr lang="en-US" b="1">
                          <a:effectLst/>
                          <a:latin typeface="NVIDIA-NALA"/>
                        </a:rPr>
                        <a:t>Total aggregate bandwidth</a:t>
                      </a:r>
                    </a:p>
                  </a:txBody>
                  <a:tcPr marL="142875" marR="142875" marT="142875" marB="114300" anchor="ctr"/>
                </a:tc>
                <a:tc>
                  <a:txBody>
                    <a:bodyPr/>
                    <a:lstStyle/>
                    <a:p>
                      <a:pPr algn="ctr"/>
                      <a:r>
                        <a:rPr lang="en-US">
                          <a:effectLst/>
                          <a:latin typeface="NVIDIA-NALA"/>
                        </a:rPr>
                        <a:t>2.4TB/s</a:t>
                      </a:r>
                    </a:p>
                  </a:txBody>
                  <a:tcPr marL="142875" marR="142875" marT="142875" marB="114300" anchor="ctr"/>
                </a:tc>
                <a:tc>
                  <a:txBody>
                    <a:bodyPr/>
                    <a:lstStyle/>
                    <a:p>
                      <a:pPr algn="ctr"/>
                      <a:r>
                        <a:rPr lang="en-US">
                          <a:effectLst/>
                          <a:latin typeface="NVIDIA-NALA"/>
                        </a:rPr>
                        <a:t>4.8TB/s</a:t>
                      </a:r>
                    </a:p>
                  </a:txBody>
                  <a:tcPr marL="142875" marR="142875" marT="142875" marB="114300" anchor="ctr"/>
                </a:tc>
                <a:tc>
                  <a:txBody>
                    <a:bodyPr/>
                    <a:lstStyle/>
                    <a:p>
                      <a:pPr algn="ctr"/>
                      <a:r>
                        <a:rPr lang="en-US">
                          <a:effectLst/>
                          <a:latin typeface="NVIDIA-NALA"/>
                        </a:rPr>
                        <a:t>7.2TB/s</a:t>
                      </a:r>
                    </a:p>
                  </a:txBody>
                  <a:tcPr marL="142875" marR="142875" marT="142875" marB="114300" anchor="ctr"/>
                </a:tc>
                <a:extLst>
                  <a:ext uri="{0D108BD9-81ED-4DB2-BD59-A6C34878D82A}">
                    <a16:rowId xmlns:a16="http://schemas.microsoft.com/office/drawing/2014/main" val="463067679"/>
                  </a:ext>
                </a:extLst>
              </a:tr>
              <a:tr h="977180">
                <a:tc>
                  <a:txBody>
                    <a:bodyPr/>
                    <a:lstStyle/>
                    <a:p>
                      <a:pPr algn="l"/>
                      <a:r>
                        <a:rPr lang="en-US" b="1">
                          <a:effectLst/>
                          <a:latin typeface="NVIDIA-NALA"/>
                        </a:rPr>
                        <a:t>Supported NVIDIA architectures</a:t>
                      </a:r>
                    </a:p>
                  </a:txBody>
                  <a:tcPr marL="142875" marR="142875" marT="142875" marB="114300" anchor="ctr"/>
                </a:tc>
                <a:tc>
                  <a:txBody>
                    <a:bodyPr/>
                    <a:lstStyle/>
                    <a:p>
                      <a:pPr algn="ctr"/>
                      <a:r>
                        <a:rPr lang="en-US">
                          <a:effectLst/>
                          <a:latin typeface="NVIDIA-NALA"/>
                        </a:rPr>
                        <a:t>NVIDIA Volta architecture</a:t>
                      </a:r>
                    </a:p>
                  </a:txBody>
                  <a:tcPr marL="142875" marR="142875" marT="142875" marB="114300" anchor="ctr"/>
                </a:tc>
                <a:tc>
                  <a:txBody>
                    <a:bodyPr/>
                    <a:lstStyle/>
                    <a:p>
                      <a:pPr algn="ctr"/>
                      <a:r>
                        <a:rPr lang="en-US">
                          <a:effectLst/>
                          <a:latin typeface="NVIDIA-NALA"/>
                        </a:rPr>
                        <a:t>NVIDIA Ampere architecture</a:t>
                      </a:r>
                    </a:p>
                  </a:txBody>
                  <a:tcPr marL="142875" marR="142875" marT="142875" marB="114300" anchor="ctr"/>
                </a:tc>
                <a:tc>
                  <a:txBody>
                    <a:bodyPr/>
                    <a:lstStyle/>
                    <a:p>
                      <a:pPr algn="ctr"/>
                      <a:r>
                        <a:rPr lang="en-US" dirty="0">
                          <a:effectLst/>
                          <a:latin typeface="NVIDIA-NALA"/>
                        </a:rPr>
                        <a:t>NVIDIA Hopper architecture</a:t>
                      </a:r>
                    </a:p>
                  </a:txBody>
                  <a:tcPr marL="142875" marR="142875" marT="142875" marB="114300" anchor="ctr"/>
                </a:tc>
                <a:extLst>
                  <a:ext uri="{0D108BD9-81ED-4DB2-BD59-A6C34878D82A}">
                    <a16:rowId xmlns:a16="http://schemas.microsoft.com/office/drawing/2014/main" val="1813670591"/>
                  </a:ext>
                </a:extLst>
              </a:tr>
            </a:tbl>
          </a:graphicData>
        </a:graphic>
      </p:graphicFrame>
    </p:spTree>
    <p:extLst>
      <p:ext uri="{BB962C8B-B14F-4D97-AF65-F5344CB8AC3E}">
        <p14:creationId xmlns:p14="http://schemas.microsoft.com/office/powerpoint/2010/main" val="3420576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r>
              <a:rPr lang="en-US" altLang="zh-CN" dirty="0">
                <a:hlinkClick r:id="rId2"/>
              </a:rPr>
              <a:t>https://www.youtube.com/watch?v=I4qd412w_A0</a:t>
            </a:r>
            <a:endParaRPr lang="en-US" altLang="zh-CN" dirty="0"/>
          </a:p>
          <a:p>
            <a:r>
              <a:rPr lang="en-US" altLang="zh-CN" dirty="0">
                <a:hlinkClick r:id="rId3"/>
              </a:rPr>
              <a:t>https://images.nvidia.com/aem-dam/Solutions/gtcs22/nvlink/multinode_nvlink_final_HD.mp4</a:t>
            </a:r>
            <a:endParaRPr lang="en-US" altLang="zh-CN" dirty="0"/>
          </a:p>
          <a:p>
            <a:r>
              <a:rPr lang="en-US" altLang="zh-CN" dirty="0">
                <a:hlinkClick r:id="rId4"/>
              </a:rPr>
              <a:t>https://www.youtube.com/watch?v=MY7jZGZw9vA</a:t>
            </a:r>
          </a:p>
          <a:p>
            <a:r>
              <a:rPr lang="en-US" altLang="zh-CN" dirty="0">
                <a:hlinkClick r:id="rId4"/>
              </a:rPr>
              <a:t>https://www.youtube.com/watch?v=vY61ExKhnfA</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8D3891-E5E5-DD42-BE80-8099C4E6A8E7}"/>
              </a:ext>
            </a:extLst>
          </p:cNvPr>
          <p:cNvPicPr>
            <a:picLocks noChangeAspect="1"/>
          </p:cNvPicPr>
          <p:nvPr/>
        </p:nvPicPr>
        <p:blipFill>
          <a:blip r:embed="rId2"/>
          <a:stretch>
            <a:fillRect/>
          </a:stretch>
        </p:blipFill>
        <p:spPr>
          <a:xfrm>
            <a:off x="1057821" y="459211"/>
            <a:ext cx="10081120" cy="5939578"/>
          </a:xfrm>
          <a:prstGeom prst="rect">
            <a:avLst/>
          </a:prstGeom>
        </p:spPr>
      </p:pic>
    </p:spTree>
    <p:extLst>
      <p:ext uri="{BB962C8B-B14F-4D97-AF65-F5344CB8AC3E}">
        <p14:creationId xmlns:p14="http://schemas.microsoft.com/office/powerpoint/2010/main" val="31446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D22ADF-DF36-3047-B58E-3CA1B33F8BC9}"/>
              </a:ext>
            </a:extLst>
          </p:cNvPr>
          <p:cNvPicPr>
            <a:picLocks noChangeAspect="1"/>
          </p:cNvPicPr>
          <p:nvPr/>
        </p:nvPicPr>
        <p:blipFill>
          <a:blip r:embed="rId2"/>
          <a:stretch>
            <a:fillRect/>
          </a:stretch>
        </p:blipFill>
        <p:spPr>
          <a:xfrm>
            <a:off x="1075134" y="458208"/>
            <a:ext cx="10046494" cy="5941583"/>
          </a:xfrm>
          <a:prstGeom prst="rect">
            <a:avLst/>
          </a:prstGeom>
        </p:spPr>
      </p:pic>
    </p:spTree>
    <p:extLst>
      <p:ext uri="{BB962C8B-B14F-4D97-AF65-F5344CB8AC3E}">
        <p14:creationId xmlns:p14="http://schemas.microsoft.com/office/powerpoint/2010/main" val="338356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分布式训练</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943937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48214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8090294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dirty="0"/>
              <a:t>混合并行</a:t>
            </a:r>
          </a:p>
        </p:txBody>
      </p:sp>
      <p:sp>
        <p:nvSpPr>
          <p:cNvPr id="5" name="矩形 4">
            <a:extLst>
              <a:ext uri="{FF2B5EF4-FFF2-40B4-BE49-F238E27FC236}">
                <a16:creationId xmlns:a16="http://schemas.microsoft.com/office/drawing/2014/main" id="{099CB059-3CA0-0949-8D14-6CC3A5803B95}"/>
              </a:ext>
            </a:extLst>
          </p:cNvPr>
          <p:cNvSpPr/>
          <p:nvPr/>
        </p:nvSpPr>
        <p:spPr>
          <a:xfrm>
            <a:off x="588981" y="6351711"/>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52" t="8133" r="964" b="3012"/>
          <a:stretch/>
        </p:blipFill>
        <p:spPr>
          <a:xfrm>
            <a:off x="1767194" y="1267362"/>
            <a:ext cx="8676354" cy="4969950"/>
          </a:xfrm>
          <a:prstGeom prst="rect">
            <a:avLst/>
          </a:prstGeom>
        </p:spPr>
      </p:pic>
    </p:spTree>
    <p:extLst>
      <p:ext uri="{BB962C8B-B14F-4D97-AF65-F5344CB8AC3E}">
        <p14:creationId xmlns:p14="http://schemas.microsoft.com/office/powerpoint/2010/main" val="202335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33990</TotalTime>
  <Words>690</Words>
  <Application>Microsoft Macintosh PowerPoint</Application>
  <PresentationFormat>自定义</PresentationFormat>
  <Paragraphs>174</Paragraphs>
  <Slides>24</Slides>
  <Notes>4</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24</vt:i4>
      </vt:variant>
    </vt:vector>
  </HeadingPairs>
  <TitlesOfParts>
    <vt:vector size="48" baseType="lpstr">
      <vt:lpstr>黑体</vt:lpstr>
      <vt:lpstr>华文细黑</vt:lpstr>
      <vt:lpstr>Microsoft YaHei</vt:lpstr>
      <vt:lpstr>Microsoft YaHei</vt:lpstr>
      <vt:lpstr>FrutigerNext LT Bold</vt:lpstr>
      <vt:lpstr>FrutigerNext LT Light</vt:lpstr>
      <vt:lpstr>FrutigerNext LT Medium</vt:lpstr>
      <vt:lpstr>GEETYPE-SkyGB-Flash Reguar</vt:lpstr>
      <vt:lpstr>NVIDIA-NALA</vt:lpstr>
      <vt:lpstr>Segoe UI</vt:lpstr>
      <vt:lpstr>Arial</vt:lpstr>
      <vt:lpstr>Calibri</vt:lpstr>
      <vt:lpstr>Cambria Math</vt:lpstr>
      <vt:lpstr>Franklin Gothic Book</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人工智能发展与大规模分布式训练</vt:lpstr>
      <vt:lpstr>深度学习迎来大模型（Foundation Models）</vt:lpstr>
      <vt:lpstr>混合并行</vt:lpstr>
      <vt:lpstr>分布式训练系统</vt:lpstr>
      <vt:lpstr>分布式训练系统</vt:lpstr>
      <vt:lpstr>通讯硬件</vt:lpstr>
      <vt:lpstr>通讯硬件</vt:lpstr>
      <vt:lpstr>通信软件：提供集合通信</vt:lpstr>
      <vt:lpstr>集合通信</vt:lpstr>
      <vt:lpstr>PowerPoint 演示文稿</vt:lpstr>
      <vt:lpstr>Have a Look</vt:lpstr>
      <vt:lpstr>PowerPoint 演示文稿</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5782</cp:revision>
  <dcterms:created xsi:type="dcterms:W3CDTF">2015-01-14T10:38:57Z</dcterms:created>
  <dcterms:modified xsi:type="dcterms:W3CDTF">2023-05-10T08:33:04Z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